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2"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Lst>
  <p:sldSz cy="6858000" cx="12192000"/>
  <p:notesSz cx="6858000" cy="9144000"/>
  <p:embeddedFontLst>
    <p:embeddedFont>
      <p:font typeface="Candal"/>
      <p:regular r:id="rId19"/>
    </p:embeddedFont>
    <p:embeddedFont>
      <p:font typeface="Archivo Light"/>
      <p:regular r:id="rId20"/>
      <p:bold r:id="rId21"/>
      <p:italic r:id="rId22"/>
      <p:boldItalic r:id="rId23"/>
    </p:embeddedFont>
    <p:embeddedFont>
      <p:font typeface="Play"/>
      <p:regular r:id="rId24"/>
      <p:bold r:id="rId25"/>
    </p:embeddedFont>
    <p:embeddedFont>
      <p:font typeface="Bebas Neue"/>
      <p:regular r:id="rId26"/>
    </p:embeddedFont>
    <p:embeddedFont>
      <p:font typeface="Archivo"/>
      <p:regular r:id="rId27"/>
      <p:bold r:id="rId28"/>
      <p:italic r:id="rId29"/>
      <p:boldItalic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3840">
          <p15:clr>
            <a:srgbClr val="A4A3A4"/>
          </p15:clr>
        </p15:guide>
        <p15:guide id="2" pos="438">
          <p15:clr>
            <a:srgbClr val="A4A3A4"/>
          </p15:clr>
        </p15:guide>
        <p15:guide id="3" orient="horz" pos="436">
          <p15:clr>
            <a:srgbClr val="A4A3A4"/>
          </p15:clr>
        </p15:guide>
        <p15:guide id="4" orient="horz" pos="3884">
          <p15:clr>
            <a:srgbClr val="A4A3A4"/>
          </p15:clr>
        </p15:guide>
        <p15:guide id="5" pos="7242">
          <p15:clr>
            <a:srgbClr val="A4A3A4"/>
          </p15:clr>
        </p15:guide>
        <p15:guide id="6" orient="horz" pos="1616">
          <p15:clr>
            <a:srgbClr val="A4A3A4"/>
          </p15:clr>
        </p15:guide>
        <p15:guide id="7" pos="207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840"/>
        <p:guide pos="438"/>
        <p:guide pos="436" orient="horz"/>
        <p:guide pos="3884" orient="horz"/>
        <p:guide pos="7242"/>
        <p:guide pos="1616" orient="horz"/>
        <p:guide pos="2071"/>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ArchivoLight-regular.fntdata"/><Relationship Id="rId22" Type="http://schemas.openxmlformats.org/officeDocument/2006/relationships/font" Target="fonts/ArchivoLight-italic.fntdata"/><Relationship Id="rId21" Type="http://schemas.openxmlformats.org/officeDocument/2006/relationships/font" Target="fonts/ArchivoLight-bold.fntdata"/><Relationship Id="rId24" Type="http://schemas.openxmlformats.org/officeDocument/2006/relationships/font" Target="fonts/Play-regular.fntdata"/><Relationship Id="rId23" Type="http://schemas.openxmlformats.org/officeDocument/2006/relationships/font" Target="fonts/ArchivoLight-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BebasNeue-regular.fntdata"/><Relationship Id="rId25" Type="http://schemas.openxmlformats.org/officeDocument/2006/relationships/font" Target="fonts/Play-bold.fntdata"/><Relationship Id="rId28" Type="http://schemas.openxmlformats.org/officeDocument/2006/relationships/font" Target="fonts/Archivo-bold.fntdata"/><Relationship Id="rId27" Type="http://schemas.openxmlformats.org/officeDocument/2006/relationships/font" Target="fonts/Archivo-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Archivo-italic.fntdata"/><Relationship Id="rId7" Type="http://schemas.openxmlformats.org/officeDocument/2006/relationships/slide" Target="slides/slide2.xml"/><Relationship Id="rId8" Type="http://schemas.openxmlformats.org/officeDocument/2006/relationships/slide" Target="slides/slide3.xml"/><Relationship Id="rId30" Type="http://schemas.openxmlformats.org/officeDocument/2006/relationships/font" Target="fonts/Archivo-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font" Target="fonts/Candal-regular.fntdata"/><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indent="-228600" lvl="1" marL="914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2pPr>
            <a:lvl3pPr indent="-228600" lvl="2" marL="1371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3pPr>
            <a:lvl4pPr indent="-228600" lvl="3" marL="1828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4pPr>
            <a:lvl5pPr indent="-228600" lvl="4" marL="22860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6pPr>
            <a:lvl7pPr indent="-228600" lvl="6" marL="3200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7pPr>
            <a:lvl8pPr indent="-228600" lvl="7" marL="3657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8pPr>
            <a:lvl9pPr indent="-228600" lvl="8" marL="4114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7" name="Google Shape;127;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8" name="Google Shape;298;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8" name="Google Shape;308;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0" name="Google Shape;320;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3" name="Google Shape;343;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 name="Google Shape;133;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4" name="Google Shape;134;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5" name="Google Shape;145;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0" name="Google Shape;170;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1" name="Google Shape;171;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2" name="Google Shape;202;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9" name="Google Shape;239;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5" name="Google Shape;255;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5" name="Google Shape;265;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8" name="Google Shape;278;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Title Only">
  <p:cSld name="9_Title Only">
    <p:spTree>
      <p:nvGrpSpPr>
        <p:cNvPr id="44" name="Shape 44"/>
        <p:cNvGrpSpPr/>
        <p:nvPr/>
      </p:nvGrpSpPr>
      <p:grpSpPr>
        <a:xfrm>
          <a:off x="0" y="0"/>
          <a:ext cx="0" cy="0"/>
          <a:chOff x="0" y="0"/>
          <a:chExt cx="0" cy="0"/>
        </a:xfrm>
      </p:grpSpPr>
      <p:sp>
        <p:nvSpPr>
          <p:cNvPr id="45" name="Google Shape;45;p11"/>
          <p:cNvSpPr/>
          <p:nvPr>
            <p:ph idx="2" type="pic"/>
          </p:nvPr>
        </p:nvSpPr>
        <p:spPr>
          <a:xfrm>
            <a:off x="0" y="-290286"/>
            <a:ext cx="12192000" cy="3719286"/>
          </a:xfrm>
          <a:prstGeom prst="rect">
            <a:avLst/>
          </a:prstGeom>
          <a:noFill/>
          <a:ln>
            <a:noFill/>
          </a:ln>
        </p:spPr>
      </p:sp>
      <p:sp>
        <p:nvSpPr>
          <p:cNvPr id="46" name="Google Shape;46;p11"/>
          <p:cNvSpPr/>
          <p:nvPr>
            <p:ph idx="3" type="pic"/>
          </p:nvPr>
        </p:nvSpPr>
        <p:spPr>
          <a:xfrm>
            <a:off x="1134413" y="2126344"/>
            <a:ext cx="2509349" cy="2345607"/>
          </a:xfrm>
          <a:prstGeom prst="rect">
            <a:avLst/>
          </a:prstGeom>
          <a:noFill/>
          <a:ln>
            <a:noFill/>
          </a:ln>
        </p:spPr>
      </p:sp>
      <p:sp>
        <p:nvSpPr>
          <p:cNvPr id="47" name="Google Shape;47;p11"/>
          <p:cNvSpPr/>
          <p:nvPr>
            <p:ph idx="4" type="pic"/>
          </p:nvPr>
        </p:nvSpPr>
        <p:spPr>
          <a:xfrm>
            <a:off x="4841327" y="2126344"/>
            <a:ext cx="2509349" cy="2345607"/>
          </a:xfrm>
          <a:prstGeom prst="rect">
            <a:avLst/>
          </a:prstGeom>
          <a:noFill/>
          <a:ln>
            <a:noFill/>
          </a:ln>
        </p:spPr>
      </p:sp>
      <p:sp>
        <p:nvSpPr>
          <p:cNvPr id="48" name="Google Shape;48;p11"/>
          <p:cNvSpPr/>
          <p:nvPr>
            <p:ph idx="5" type="pic"/>
          </p:nvPr>
        </p:nvSpPr>
        <p:spPr>
          <a:xfrm>
            <a:off x="8548241" y="2126344"/>
            <a:ext cx="2509349" cy="2345607"/>
          </a:xfrm>
          <a:prstGeom prst="rect">
            <a:avLst/>
          </a:prstGeom>
          <a:no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Title Only">
  <p:cSld name="12_Title Only">
    <p:spTree>
      <p:nvGrpSpPr>
        <p:cNvPr id="49" name="Shape 49"/>
        <p:cNvGrpSpPr/>
        <p:nvPr/>
      </p:nvGrpSpPr>
      <p:grpSpPr>
        <a:xfrm>
          <a:off x="0" y="0"/>
          <a:ext cx="0" cy="0"/>
          <a:chOff x="0" y="0"/>
          <a:chExt cx="0" cy="0"/>
        </a:xfrm>
      </p:grpSpPr>
      <p:sp>
        <p:nvSpPr>
          <p:cNvPr id="50" name="Google Shape;50;p12"/>
          <p:cNvSpPr/>
          <p:nvPr>
            <p:ph idx="2" type="pic"/>
          </p:nvPr>
        </p:nvSpPr>
        <p:spPr>
          <a:xfrm>
            <a:off x="3287713" y="3089276"/>
            <a:ext cx="1855536" cy="1734457"/>
          </a:xfrm>
          <a:prstGeom prst="rect">
            <a:avLst/>
          </a:prstGeom>
          <a:noFill/>
          <a:ln>
            <a:noFill/>
          </a:ln>
        </p:spPr>
      </p:sp>
      <p:sp>
        <p:nvSpPr>
          <p:cNvPr id="51" name="Google Shape;51;p12"/>
          <p:cNvSpPr/>
          <p:nvPr>
            <p:ph idx="3" type="pic"/>
          </p:nvPr>
        </p:nvSpPr>
        <p:spPr>
          <a:xfrm>
            <a:off x="6464426" y="3089276"/>
            <a:ext cx="1855536" cy="1734457"/>
          </a:xfrm>
          <a:prstGeom prst="rect">
            <a:avLst/>
          </a:prstGeom>
          <a:noFill/>
          <a:ln>
            <a:noFill/>
          </a:ln>
        </p:spPr>
      </p:sp>
      <p:sp>
        <p:nvSpPr>
          <p:cNvPr id="52" name="Google Shape;52;p12"/>
          <p:cNvSpPr/>
          <p:nvPr>
            <p:ph idx="4" type="pic"/>
          </p:nvPr>
        </p:nvSpPr>
        <p:spPr>
          <a:xfrm>
            <a:off x="9641139" y="3089276"/>
            <a:ext cx="1855536" cy="1734457"/>
          </a:xfrm>
          <a:prstGeom prst="rect">
            <a:avLst/>
          </a:prstGeom>
          <a:no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Title Only">
  <p:cSld name="10_Title Only">
    <p:spTree>
      <p:nvGrpSpPr>
        <p:cNvPr id="53" name="Shape 53"/>
        <p:cNvGrpSpPr/>
        <p:nvPr/>
      </p:nvGrpSpPr>
      <p:grpSpPr>
        <a:xfrm>
          <a:off x="0" y="0"/>
          <a:ext cx="0" cy="0"/>
          <a:chOff x="0" y="0"/>
          <a:chExt cx="0" cy="0"/>
        </a:xfrm>
      </p:grpSpPr>
      <p:sp>
        <p:nvSpPr>
          <p:cNvPr id="54" name="Google Shape;54;p13"/>
          <p:cNvSpPr/>
          <p:nvPr>
            <p:ph idx="2" type="pic"/>
          </p:nvPr>
        </p:nvSpPr>
        <p:spPr>
          <a:xfrm>
            <a:off x="3276600" y="692150"/>
            <a:ext cx="2582862" cy="2736850"/>
          </a:xfrm>
          <a:prstGeom prst="rect">
            <a:avLst/>
          </a:prstGeom>
          <a:noFill/>
          <a:ln>
            <a:noFill/>
          </a:ln>
        </p:spPr>
      </p:sp>
      <p:sp>
        <p:nvSpPr>
          <p:cNvPr id="55" name="Google Shape;55;p13"/>
          <p:cNvSpPr/>
          <p:nvPr>
            <p:ph idx="3" type="pic"/>
          </p:nvPr>
        </p:nvSpPr>
        <p:spPr>
          <a:xfrm>
            <a:off x="704851" y="3429000"/>
            <a:ext cx="2582862" cy="2736850"/>
          </a:xfrm>
          <a:prstGeom prst="rect">
            <a:avLst/>
          </a:prstGeom>
          <a:no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6" name="Shape 56"/>
        <p:cNvGrpSpPr/>
        <p:nvPr/>
      </p:nvGrpSpPr>
      <p:grpSpPr>
        <a:xfrm>
          <a:off x="0" y="0"/>
          <a:ext cx="0" cy="0"/>
          <a:chOff x="0" y="0"/>
          <a:chExt cx="0" cy="0"/>
        </a:xfrm>
      </p:grpSpPr>
      <p:sp>
        <p:nvSpPr>
          <p:cNvPr id="57" name="Google Shape;57;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Title Only">
  <p:cSld name="11_Title Only">
    <p:spTree>
      <p:nvGrpSpPr>
        <p:cNvPr id="60" name="Shape 60"/>
        <p:cNvGrpSpPr/>
        <p:nvPr/>
      </p:nvGrpSpPr>
      <p:grpSpPr>
        <a:xfrm>
          <a:off x="0" y="0"/>
          <a:ext cx="0" cy="0"/>
          <a:chOff x="0" y="0"/>
          <a:chExt cx="0" cy="0"/>
        </a:xfrm>
      </p:grpSpPr>
      <p:sp>
        <p:nvSpPr>
          <p:cNvPr id="61" name="Google Shape;61;p15"/>
          <p:cNvSpPr/>
          <p:nvPr>
            <p:ph idx="2" type="pic"/>
          </p:nvPr>
        </p:nvSpPr>
        <p:spPr>
          <a:xfrm>
            <a:off x="2209801" y="1247775"/>
            <a:ext cx="3705225" cy="2324101"/>
          </a:xfrm>
          <a:prstGeom prst="rect">
            <a:avLst/>
          </a:prstGeom>
          <a:noFill/>
          <a:ln>
            <a:noFill/>
          </a:ln>
        </p:spPr>
      </p:sp>
      <p:sp>
        <p:nvSpPr>
          <p:cNvPr id="62" name="Google Shape;62;p15"/>
          <p:cNvSpPr/>
          <p:nvPr>
            <p:ph idx="3" type="pic"/>
          </p:nvPr>
        </p:nvSpPr>
        <p:spPr>
          <a:xfrm>
            <a:off x="6346826" y="4081770"/>
            <a:ext cx="2454274" cy="2915930"/>
          </a:xfrm>
          <a:prstGeom prst="rect">
            <a:avLst/>
          </a:prstGeom>
          <a:noFill/>
          <a:ln>
            <a:noFill/>
          </a:ln>
        </p:spPr>
      </p:sp>
      <p:sp>
        <p:nvSpPr>
          <p:cNvPr id="63" name="Google Shape;63;p15"/>
          <p:cNvSpPr/>
          <p:nvPr>
            <p:ph idx="4" type="pic"/>
          </p:nvPr>
        </p:nvSpPr>
        <p:spPr>
          <a:xfrm>
            <a:off x="9056895" y="4081770"/>
            <a:ext cx="2454274" cy="2915930"/>
          </a:xfrm>
          <a:prstGeom prst="rect">
            <a:avLst/>
          </a:prstGeom>
          <a:no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4" name="Shape 64"/>
        <p:cNvGrpSpPr/>
        <p:nvPr/>
      </p:nvGrpSpPr>
      <p:grpSpPr>
        <a:xfrm>
          <a:off x="0" y="0"/>
          <a:ext cx="0" cy="0"/>
          <a:chOff x="0" y="0"/>
          <a:chExt cx="0" cy="0"/>
        </a:xfrm>
      </p:grpSpPr>
      <p:sp>
        <p:nvSpPr>
          <p:cNvPr id="65" name="Google Shape;65;p1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6" name="Google Shape;66;p1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 name="Google Shape;67;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 name="Google Shape;68;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0" name="Shape 70"/>
        <p:cNvGrpSpPr/>
        <p:nvPr/>
      </p:nvGrpSpPr>
      <p:grpSpPr>
        <a:xfrm>
          <a:off x="0" y="0"/>
          <a:ext cx="0" cy="0"/>
          <a:chOff x="0" y="0"/>
          <a:chExt cx="0" cy="0"/>
        </a:xfrm>
      </p:grpSpPr>
      <p:sp>
        <p:nvSpPr>
          <p:cNvPr id="71" name="Google Shape;71;p17"/>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2" name="Google Shape;72;p17"/>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757575"/>
              </a:buClr>
              <a:buSzPts val="2400"/>
              <a:buNone/>
              <a:defRPr sz="2400">
                <a:solidFill>
                  <a:srgbClr val="757575"/>
                </a:solidFill>
              </a:defRPr>
            </a:lvl1pPr>
            <a:lvl2pPr indent="-228600" lvl="1" marL="914400" algn="l">
              <a:lnSpc>
                <a:spcPct val="90000"/>
              </a:lnSpc>
              <a:spcBef>
                <a:spcPts val="500"/>
              </a:spcBef>
              <a:spcAft>
                <a:spcPts val="0"/>
              </a:spcAft>
              <a:buClr>
                <a:srgbClr val="757575"/>
              </a:buClr>
              <a:buSzPts val="2000"/>
              <a:buNone/>
              <a:defRPr sz="2000">
                <a:solidFill>
                  <a:srgbClr val="757575"/>
                </a:solidFill>
              </a:defRPr>
            </a:lvl2pPr>
            <a:lvl3pPr indent="-228600" lvl="2" marL="1371600" algn="l">
              <a:lnSpc>
                <a:spcPct val="90000"/>
              </a:lnSpc>
              <a:spcBef>
                <a:spcPts val="500"/>
              </a:spcBef>
              <a:spcAft>
                <a:spcPts val="0"/>
              </a:spcAft>
              <a:buClr>
                <a:srgbClr val="757575"/>
              </a:buClr>
              <a:buSzPts val="1800"/>
              <a:buNone/>
              <a:defRPr sz="1800">
                <a:solidFill>
                  <a:srgbClr val="757575"/>
                </a:solidFill>
              </a:defRPr>
            </a:lvl3pPr>
            <a:lvl4pPr indent="-228600" lvl="3" marL="1828800" algn="l">
              <a:lnSpc>
                <a:spcPct val="90000"/>
              </a:lnSpc>
              <a:spcBef>
                <a:spcPts val="500"/>
              </a:spcBef>
              <a:spcAft>
                <a:spcPts val="0"/>
              </a:spcAft>
              <a:buClr>
                <a:srgbClr val="757575"/>
              </a:buClr>
              <a:buSzPts val="1600"/>
              <a:buNone/>
              <a:defRPr sz="1600">
                <a:solidFill>
                  <a:srgbClr val="757575"/>
                </a:solidFill>
              </a:defRPr>
            </a:lvl4pPr>
            <a:lvl5pPr indent="-228600" lvl="4" marL="2286000" algn="l">
              <a:lnSpc>
                <a:spcPct val="90000"/>
              </a:lnSpc>
              <a:spcBef>
                <a:spcPts val="500"/>
              </a:spcBef>
              <a:spcAft>
                <a:spcPts val="0"/>
              </a:spcAft>
              <a:buClr>
                <a:srgbClr val="757575"/>
              </a:buClr>
              <a:buSzPts val="1600"/>
              <a:buNone/>
              <a:defRPr sz="1600">
                <a:solidFill>
                  <a:srgbClr val="757575"/>
                </a:solidFill>
              </a:defRPr>
            </a:lvl5pPr>
            <a:lvl6pPr indent="-228600" lvl="5" marL="2743200" algn="l">
              <a:lnSpc>
                <a:spcPct val="90000"/>
              </a:lnSpc>
              <a:spcBef>
                <a:spcPts val="500"/>
              </a:spcBef>
              <a:spcAft>
                <a:spcPts val="0"/>
              </a:spcAft>
              <a:buClr>
                <a:srgbClr val="757575"/>
              </a:buClr>
              <a:buSzPts val="1600"/>
              <a:buNone/>
              <a:defRPr sz="1600">
                <a:solidFill>
                  <a:srgbClr val="757575"/>
                </a:solidFill>
              </a:defRPr>
            </a:lvl6pPr>
            <a:lvl7pPr indent="-228600" lvl="6" marL="3200400" algn="l">
              <a:lnSpc>
                <a:spcPct val="90000"/>
              </a:lnSpc>
              <a:spcBef>
                <a:spcPts val="500"/>
              </a:spcBef>
              <a:spcAft>
                <a:spcPts val="0"/>
              </a:spcAft>
              <a:buClr>
                <a:srgbClr val="757575"/>
              </a:buClr>
              <a:buSzPts val="1600"/>
              <a:buNone/>
              <a:defRPr sz="1600">
                <a:solidFill>
                  <a:srgbClr val="757575"/>
                </a:solidFill>
              </a:defRPr>
            </a:lvl7pPr>
            <a:lvl8pPr indent="-228600" lvl="7" marL="3657600" algn="l">
              <a:lnSpc>
                <a:spcPct val="90000"/>
              </a:lnSpc>
              <a:spcBef>
                <a:spcPts val="500"/>
              </a:spcBef>
              <a:spcAft>
                <a:spcPts val="0"/>
              </a:spcAft>
              <a:buClr>
                <a:srgbClr val="757575"/>
              </a:buClr>
              <a:buSzPts val="1600"/>
              <a:buNone/>
              <a:defRPr sz="1600">
                <a:solidFill>
                  <a:srgbClr val="757575"/>
                </a:solidFill>
              </a:defRPr>
            </a:lvl8pPr>
            <a:lvl9pPr indent="-228600" lvl="8" marL="4114800" algn="l">
              <a:lnSpc>
                <a:spcPct val="90000"/>
              </a:lnSpc>
              <a:spcBef>
                <a:spcPts val="500"/>
              </a:spcBef>
              <a:spcAft>
                <a:spcPts val="0"/>
              </a:spcAft>
              <a:buClr>
                <a:srgbClr val="757575"/>
              </a:buClr>
              <a:buSzPts val="1600"/>
              <a:buNone/>
              <a:defRPr sz="1600">
                <a:solidFill>
                  <a:srgbClr val="757575"/>
                </a:solidFill>
              </a:defRPr>
            </a:lvl9pPr>
          </a:lstStyle>
          <a:p/>
        </p:txBody>
      </p:sp>
      <p:sp>
        <p:nvSpPr>
          <p:cNvPr id="73" name="Google Shape;73;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 name="Google Shape;74;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 name="Google Shape;75;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76" name="Shape 76"/>
        <p:cNvGrpSpPr/>
        <p:nvPr/>
      </p:nvGrpSpPr>
      <p:grpSpPr>
        <a:xfrm>
          <a:off x="0" y="0"/>
          <a:ext cx="0" cy="0"/>
          <a:chOff x="0" y="0"/>
          <a:chExt cx="0" cy="0"/>
        </a:xfrm>
      </p:grpSpPr>
      <p:sp>
        <p:nvSpPr>
          <p:cNvPr id="77" name="Google Shape;77;p1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8" name="Google Shape;78;p18"/>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9" name="Google Shape;79;p18"/>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0" name="Google Shape;80;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 name="Google Shape;81;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83" name="Shape 83"/>
        <p:cNvGrpSpPr/>
        <p:nvPr/>
      </p:nvGrpSpPr>
      <p:grpSpPr>
        <a:xfrm>
          <a:off x="0" y="0"/>
          <a:ext cx="0" cy="0"/>
          <a:chOff x="0" y="0"/>
          <a:chExt cx="0" cy="0"/>
        </a:xfrm>
      </p:grpSpPr>
      <p:sp>
        <p:nvSpPr>
          <p:cNvPr id="84" name="Google Shape;84;p19"/>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5" name="Google Shape;85;p19"/>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86" name="Google Shape;86;p19"/>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 name="Google Shape;87;p19"/>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88" name="Google Shape;88;p19"/>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9" name="Google Shape;89;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0" name="Google Shape;90;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1" name="Google Shape;91;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Only">
  <p:cSld name="4_Title Only">
    <p:spTree>
      <p:nvGrpSpPr>
        <p:cNvPr id="92" name="Shape 92"/>
        <p:cNvGrpSpPr/>
        <p:nvPr/>
      </p:nvGrpSpPr>
      <p:grpSpPr>
        <a:xfrm>
          <a:off x="0" y="0"/>
          <a:ext cx="0" cy="0"/>
          <a:chOff x="0" y="0"/>
          <a:chExt cx="0" cy="0"/>
        </a:xfrm>
      </p:grpSpPr>
      <p:sp>
        <p:nvSpPr>
          <p:cNvPr id="93" name="Google Shape;93;p20"/>
          <p:cNvSpPr/>
          <p:nvPr>
            <p:ph idx="2" type="pic"/>
          </p:nvPr>
        </p:nvSpPr>
        <p:spPr>
          <a:xfrm>
            <a:off x="-330200" y="1619250"/>
            <a:ext cx="4713387" cy="3619500"/>
          </a:xfrm>
          <a:prstGeom prst="rect">
            <a:avLst/>
          </a:prstGeom>
          <a:no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21" name="Shape 21"/>
        <p:cNvGrpSpPr/>
        <p:nvPr/>
      </p:nvGrpSpPr>
      <p:grpSpPr>
        <a:xfrm>
          <a:off x="0" y="0"/>
          <a:ext cx="0" cy="0"/>
          <a:chOff x="0" y="0"/>
          <a:chExt cx="0" cy="0"/>
        </a:xfrm>
      </p:grpSpPr>
      <p:sp>
        <p:nvSpPr>
          <p:cNvPr id="22" name="Google Shape;22;p3"/>
          <p:cNvSpPr/>
          <p:nvPr>
            <p:ph idx="2" type="pic"/>
          </p:nvPr>
        </p:nvSpPr>
        <p:spPr>
          <a:xfrm>
            <a:off x="695325" y="692150"/>
            <a:ext cx="5019675" cy="6535964"/>
          </a:xfrm>
          <a:prstGeom prst="rect">
            <a:avLst/>
          </a:prstGeom>
          <a:no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Title Only" type="titleOnly">
  <p:cSld name="TITLE_ONLY">
    <p:spTree>
      <p:nvGrpSpPr>
        <p:cNvPr id="94" name="Shape 94"/>
        <p:cNvGrpSpPr/>
        <p:nvPr/>
      </p:nvGrpSpPr>
      <p:grpSpPr>
        <a:xfrm>
          <a:off x="0" y="0"/>
          <a:ext cx="0" cy="0"/>
          <a:chOff x="0" y="0"/>
          <a:chExt cx="0" cy="0"/>
        </a:xfrm>
      </p:grpSpPr>
      <p:sp>
        <p:nvSpPr>
          <p:cNvPr id="95" name="Google Shape;95;p2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6" name="Google Shape;96;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7" name="Google Shape;97;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8" name="Google Shape;98;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99" name="Shape 99"/>
        <p:cNvGrpSpPr/>
        <p:nvPr/>
      </p:nvGrpSpPr>
      <p:grpSpPr>
        <a:xfrm>
          <a:off x="0" y="0"/>
          <a:ext cx="0" cy="0"/>
          <a:chOff x="0" y="0"/>
          <a:chExt cx="0" cy="0"/>
        </a:xfrm>
      </p:grpSpPr>
      <p:sp>
        <p:nvSpPr>
          <p:cNvPr id="100" name="Google Shape;100;p2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1" name="Google Shape;101;p22"/>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02" name="Google Shape;102;p22"/>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03" name="Google Shape;103;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4" name="Google Shape;104;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5" name="Google Shape;105;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06" name="Shape 106"/>
        <p:cNvGrpSpPr/>
        <p:nvPr/>
      </p:nvGrpSpPr>
      <p:grpSpPr>
        <a:xfrm>
          <a:off x="0" y="0"/>
          <a:ext cx="0" cy="0"/>
          <a:chOff x="0" y="0"/>
          <a:chExt cx="0" cy="0"/>
        </a:xfrm>
      </p:grpSpPr>
      <p:sp>
        <p:nvSpPr>
          <p:cNvPr id="107" name="Google Shape;107;p2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8" name="Google Shape;108;p23"/>
          <p:cNvSpPr/>
          <p:nvPr>
            <p:ph idx="2" type="pic"/>
          </p:nvPr>
        </p:nvSpPr>
        <p:spPr>
          <a:xfrm>
            <a:off x="5183188" y="987425"/>
            <a:ext cx="6172200" cy="4873625"/>
          </a:xfrm>
          <a:prstGeom prst="rect">
            <a:avLst/>
          </a:prstGeom>
          <a:noFill/>
          <a:ln>
            <a:noFill/>
          </a:ln>
        </p:spPr>
      </p:sp>
      <p:sp>
        <p:nvSpPr>
          <p:cNvPr id="109" name="Google Shape;109;p23"/>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10" name="Google Shape;110;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1" name="Google Shape;111;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2" name="Google Shape;112;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13" name="Shape 113"/>
        <p:cNvGrpSpPr/>
        <p:nvPr/>
      </p:nvGrpSpPr>
      <p:grpSpPr>
        <a:xfrm>
          <a:off x="0" y="0"/>
          <a:ext cx="0" cy="0"/>
          <a:chOff x="0" y="0"/>
          <a:chExt cx="0" cy="0"/>
        </a:xfrm>
      </p:grpSpPr>
      <p:sp>
        <p:nvSpPr>
          <p:cNvPr id="114" name="Google Shape;114;p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5" name="Google Shape;115;p24"/>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6" name="Google Shape;116;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7" name="Google Shape;117;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8" name="Google Shape;118;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19" name="Shape 119"/>
        <p:cNvGrpSpPr/>
        <p:nvPr/>
      </p:nvGrpSpPr>
      <p:grpSpPr>
        <a:xfrm>
          <a:off x="0" y="0"/>
          <a:ext cx="0" cy="0"/>
          <a:chOff x="0" y="0"/>
          <a:chExt cx="0" cy="0"/>
        </a:xfrm>
      </p:grpSpPr>
      <p:sp>
        <p:nvSpPr>
          <p:cNvPr id="120" name="Google Shape;120;p25"/>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1" name="Google Shape;121;p25"/>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2" name="Google Shape;122;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3" name="Google Shape;123;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4" name="Google Shape;124;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Only">
  <p:cSld name="1_Title Only">
    <p:spTree>
      <p:nvGrpSpPr>
        <p:cNvPr id="23" name="Shape 23"/>
        <p:cNvGrpSpPr/>
        <p:nvPr/>
      </p:nvGrpSpPr>
      <p:grpSpPr>
        <a:xfrm>
          <a:off x="0" y="0"/>
          <a:ext cx="0" cy="0"/>
          <a:chOff x="0" y="0"/>
          <a:chExt cx="0" cy="0"/>
        </a:xfrm>
      </p:grpSpPr>
      <p:sp>
        <p:nvSpPr>
          <p:cNvPr id="24" name="Google Shape;24;p4"/>
          <p:cNvSpPr/>
          <p:nvPr>
            <p:ph idx="2" type="pic"/>
          </p:nvPr>
        </p:nvSpPr>
        <p:spPr>
          <a:xfrm>
            <a:off x="7010401" y="692150"/>
            <a:ext cx="4486275" cy="5473700"/>
          </a:xfrm>
          <a:prstGeom prst="rect">
            <a:avLst/>
          </a:prstGeom>
          <a:no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Only">
  <p:cSld name="2_Title Only">
    <p:spTree>
      <p:nvGrpSpPr>
        <p:cNvPr id="25" name="Shape 25"/>
        <p:cNvGrpSpPr/>
        <p:nvPr/>
      </p:nvGrpSpPr>
      <p:grpSpPr>
        <a:xfrm>
          <a:off x="0" y="0"/>
          <a:ext cx="0" cy="0"/>
          <a:chOff x="0" y="0"/>
          <a:chExt cx="0" cy="0"/>
        </a:xfrm>
      </p:grpSpPr>
      <p:sp>
        <p:nvSpPr>
          <p:cNvPr id="26" name="Google Shape;26;p5"/>
          <p:cNvSpPr/>
          <p:nvPr>
            <p:ph idx="2" type="pic"/>
          </p:nvPr>
        </p:nvSpPr>
        <p:spPr>
          <a:xfrm>
            <a:off x="759534" y="1882340"/>
            <a:ext cx="4837990" cy="4243242"/>
          </a:xfrm>
          <a:prstGeom prst="rect">
            <a:avLst/>
          </a:prstGeom>
          <a:noFill/>
          <a:ln>
            <a:noFill/>
          </a:ln>
        </p:spPr>
      </p:sp>
      <p:sp>
        <p:nvSpPr>
          <p:cNvPr id="27" name="Google Shape;27;p5"/>
          <p:cNvSpPr/>
          <p:nvPr>
            <p:ph idx="3" type="pic"/>
          </p:nvPr>
        </p:nvSpPr>
        <p:spPr>
          <a:xfrm>
            <a:off x="7149206" y="4807247"/>
            <a:ext cx="876300" cy="876300"/>
          </a:xfrm>
          <a:prstGeom prst="rect">
            <a:avLst/>
          </a:prstGeom>
          <a:no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Only">
  <p:cSld name="3_Title Only">
    <p:spTree>
      <p:nvGrpSpPr>
        <p:cNvPr id="28" name="Shape 28"/>
        <p:cNvGrpSpPr/>
        <p:nvPr/>
      </p:nvGrpSpPr>
      <p:grpSpPr>
        <a:xfrm>
          <a:off x="0" y="0"/>
          <a:ext cx="0" cy="0"/>
          <a:chOff x="0" y="0"/>
          <a:chExt cx="0" cy="0"/>
        </a:xfrm>
      </p:grpSpPr>
      <p:sp>
        <p:nvSpPr>
          <p:cNvPr id="29" name="Google Shape;29;p6"/>
          <p:cNvSpPr/>
          <p:nvPr>
            <p:ph idx="2" type="pic"/>
          </p:nvPr>
        </p:nvSpPr>
        <p:spPr>
          <a:xfrm>
            <a:off x="-246742" y="3428999"/>
            <a:ext cx="12743542" cy="3552371"/>
          </a:xfrm>
          <a:prstGeom prst="rect">
            <a:avLst/>
          </a:prstGeom>
          <a:no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Only">
  <p:cSld name="5_Title Only">
    <p:spTree>
      <p:nvGrpSpPr>
        <p:cNvPr id="30" name="Shape 30"/>
        <p:cNvGrpSpPr/>
        <p:nvPr/>
      </p:nvGrpSpPr>
      <p:grpSpPr>
        <a:xfrm>
          <a:off x="0" y="0"/>
          <a:ext cx="0" cy="0"/>
          <a:chOff x="0" y="0"/>
          <a:chExt cx="0" cy="0"/>
        </a:xfrm>
      </p:grpSpPr>
      <p:sp>
        <p:nvSpPr>
          <p:cNvPr id="31" name="Google Shape;31;p7"/>
          <p:cNvSpPr/>
          <p:nvPr>
            <p:ph idx="2" type="pic"/>
          </p:nvPr>
        </p:nvSpPr>
        <p:spPr>
          <a:xfrm>
            <a:off x="-127000" y="-158878"/>
            <a:ext cx="6223000" cy="7194678"/>
          </a:xfrm>
          <a:prstGeom prst="rect">
            <a:avLst/>
          </a:prstGeom>
          <a:no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Only">
  <p:cSld name="6_Title Only">
    <p:spTree>
      <p:nvGrpSpPr>
        <p:cNvPr id="32" name="Shape 32"/>
        <p:cNvGrpSpPr/>
        <p:nvPr/>
      </p:nvGrpSpPr>
      <p:grpSpPr>
        <a:xfrm>
          <a:off x="0" y="0"/>
          <a:ext cx="0" cy="0"/>
          <a:chOff x="0" y="0"/>
          <a:chExt cx="0" cy="0"/>
        </a:xfrm>
      </p:grpSpPr>
      <p:sp>
        <p:nvSpPr>
          <p:cNvPr id="33" name="Google Shape;33;p8"/>
          <p:cNvSpPr/>
          <p:nvPr>
            <p:ph idx="2" type="pic"/>
          </p:nvPr>
        </p:nvSpPr>
        <p:spPr>
          <a:xfrm>
            <a:off x="6544610" y="1116779"/>
            <a:ext cx="2303181" cy="2152892"/>
          </a:xfrm>
          <a:prstGeom prst="rect">
            <a:avLst/>
          </a:prstGeom>
          <a:noFill/>
          <a:ln>
            <a:noFill/>
          </a:ln>
        </p:spPr>
      </p:sp>
      <p:sp>
        <p:nvSpPr>
          <p:cNvPr id="34" name="Google Shape;34;p8"/>
          <p:cNvSpPr/>
          <p:nvPr>
            <p:ph idx="3" type="pic"/>
          </p:nvPr>
        </p:nvSpPr>
        <p:spPr>
          <a:xfrm>
            <a:off x="9193495" y="1116779"/>
            <a:ext cx="2303181" cy="2152892"/>
          </a:xfrm>
          <a:prstGeom prst="rect">
            <a:avLst/>
          </a:prstGeom>
          <a:noFill/>
          <a:ln>
            <a:noFill/>
          </a:ln>
        </p:spPr>
      </p:sp>
      <p:sp>
        <p:nvSpPr>
          <p:cNvPr id="35" name="Google Shape;35;p8"/>
          <p:cNvSpPr/>
          <p:nvPr>
            <p:ph idx="4" type="pic"/>
          </p:nvPr>
        </p:nvSpPr>
        <p:spPr>
          <a:xfrm>
            <a:off x="6544610" y="3588329"/>
            <a:ext cx="2303181" cy="2152892"/>
          </a:xfrm>
          <a:prstGeom prst="rect">
            <a:avLst/>
          </a:prstGeom>
          <a:noFill/>
          <a:ln>
            <a:noFill/>
          </a:ln>
        </p:spPr>
      </p:sp>
      <p:sp>
        <p:nvSpPr>
          <p:cNvPr id="36" name="Google Shape;36;p8"/>
          <p:cNvSpPr/>
          <p:nvPr>
            <p:ph idx="5" type="pic"/>
          </p:nvPr>
        </p:nvSpPr>
        <p:spPr>
          <a:xfrm>
            <a:off x="9193495" y="3588329"/>
            <a:ext cx="2303181" cy="2152892"/>
          </a:xfrm>
          <a:prstGeom prst="rect">
            <a:avLst/>
          </a:prstGeom>
          <a:no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itle Only">
  <p:cSld name="7_Title Only">
    <p:spTree>
      <p:nvGrpSpPr>
        <p:cNvPr id="37" name="Shape 37"/>
        <p:cNvGrpSpPr/>
        <p:nvPr/>
      </p:nvGrpSpPr>
      <p:grpSpPr>
        <a:xfrm>
          <a:off x="0" y="0"/>
          <a:ext cx="0" cy="0"/>
          <a:chOff x="0" y="0"/>
          <a:chExt cx="0" cy="0"/>
        </a:xfrm>
      </p:grpSpPr>
      <p:sp>
        <p:nvSpPr>
          <p:cNvPr id="38" name="Google Shape;38;p9"/>
          <p:cNvSpPr/>
          <p:nvPr>
            <p:ph idx="2" type="pic"/>
          </p:nvPr>
        </p:nvSpPr>
        <p:spPr>
          <a:xfrm>
            <a:off x="695326" y="692150"/>
            <a:ext cx="10801350" cy="5473700"/>
          </a:xfrm>
          <a:prstGeom prst="rect">
            <a:avLst/>
          </a:prstGeom>
          <a:no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Title Only">
  <p:cSld name="8_Title Only">
    <p:spTree>
      <p:nvGrpSpPr>
        <p:cNvPr id="39" name="Shape 39"/>
        <p:cNvGrpSpPr/>
        <p:nvPr/>
      </p:nvGrpSpPr>
      <p:grpSpPr>
        <a:xfrm>
          <a:off x="0" y="0"/>
          <a:ext cx="0" cy="0"/>
          <a:chOff x="0" y="0"/>
          <a:chExt cx="0" cy="0"/>
        </a:xfrm>
      </p:grpSpPr>
      <p:sp>
        <p:nvSpPr>
          <p:cNvPr id="40" name="Google Shape;40;p10"/>
          <p:cNvSpPr/>
          <p:nvPr>
            <p:ph idx="2" type="pic"/>
          </p:nvPr>
        </p:nvSpPr>
        <p:spPr>
          <a:xfrm>
            <a:off x="695326" y="3182780"/>
            <a:ext cx="2454274" cy="3784600"/>
          </a:xfrm>
          <a:prstGeom prst="rect">
            <a:avLst/>
          </a:prstGeom>
          <a:noFill/>
          <a:ln>
            <a:noFill/>
          </a:ln>
        </p:spPr>
      </p:sp>
      <p:sp>
        <p:nvSpPr>
          <p:cNvPr id="41" name="Google Shape;41;p10"/>
          <p:cNvSpPr/>
          <p:nvPr>
            <p:ph idx="3" type="pic"/>
          </p:nvPr>
        </p:nvSpPr>
        <p:spPr>
          <a:xfrm>
            <a:off x="3477685" y="3182780"/>
            <a:ext cx="2454274" cy="3784600"/>
          </a:xfrm>
          <a:prstGeom prst="rect">
            <a:avLst/>
          </a:prstGeom>
          <a:noFill/>
          <a:ln>
            <a:noFill/>
          </a:ln>
        </p:spPr>
      </p:sp>
      <p:sp>
        <p:nvSpPr>
          <p:cNvPr id="42" name="Google Shape;42;p10"/>
          <p:cNvSpPr/>
          <p:nvPr>
            <p:ph idx="4" type="pic"/>
          </p:nvPr>
        </p:nvSpPr>
        <p:spPr>
          <a:xfrm>
            <a:off x="6260044" y="3182780"/>
            <a:ext cx="2454274" cy="3784600"/>
          </a:xfrm>
          <a:prstGeom prst="rect">
            <a:avLst/>
          </a:prstGeom>
          <a:noFill/>
          <a:ln>
            <a:noFill/>
          </a:ln>
        </p:spPr>
      </p:sp>
      <p:sp>
        <p:nvSpPr>
          <p:cNvPr id="43" name="Google Shape;43;p10"/>
          <p:cNvSpPr/>
          <p:nvPr>
            <p:ph idx="5" type="pic"/>
          </p:nvPr>
        </p:nvSpPr>
        <p:spPr>
          <a:xfrm>
            <a:off x="9042402" y="3182780"/>
            <a:ext cx="2454274" cy="3784600"/>
          </a:xfrm>
          <a:prstGeom prst="rect">
            <a:avLst/>
          </a:prstGeom>
          <a:no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5"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3170"/>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Play"/>
              <a:buNone/>
              <a:defRPr b="0" i="0" sz="4400" u="none" cap="none" strike="noStrike">
                <a:solidFill>
                  <a:schemeClr val="dk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 name="Google Shape;12;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757575"/>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3" name="Google Shape;13;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757575"/>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4" name="Google Shape;14;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757575"/>
                </a:solidFill>
                <a:latin typeface="Arial"/>
                <a:ea typeface="Arial"/>
                <a:cs typeface="Arial"/>
                <a:sym typeface="Arial"/>
              </a:defRPr>
            </a:lvl1pPr>
            <a:lvl2pPr indent="0" lvl="1" marL="0" marR="0" rtl="0" algn="r">
              <a:spcBef>
                <a:spcPts val="0"/>
              </a:spcBef>
              <a:buNone/>
              <a:defRPr b="0" i="0" sz="1200" u="none" cap="none" strike="noStrike">
                <a:solidFill>
                  <a:srgbClr val="757575"/>
                </a:solidFill>
                <a:latin typeface="Arial"/>
                <a:ea typeface="Arial"/>
                <a:cs typeface="Arial"/>
                <a:sym typeface="Arial"/>
              </a:defRPr>
            </a:lvl2pPr>
            <a:lvl3pPr indent="0" lvl="2" marL="0" marR="0" rtl="0" algn="r">
              <a:spcBef>
                <a:spcPts val="0"/>
              </a:spcBef>
              <a:buNone/>
              <a:defRPr b="0" i="0" sz="1200" u="none" cap="none" strike="noStrike">
                <a:solidFill>
                  <a:srgbClr val="757575"/>
                </a:solidFill>
                <a:latin typeface="Arial"/>
                <a:ea typeface="Arial"/>
                <a:cs typeface="Arial"/>
                <a:sym typeface="Arial"/>
              </a:defRPr>
            </a:lvl3pPr>
            <a:lvl4pPr indent="0" lvl="3" marL="0" marR="0" rtl="0" algn="r">
              <a:spcBef>
                <a:spcPts val="0"/>
              </a:spcBef>
              <a:buNone/>
              <a:defRPr b="0" i="0" sz="1200" u="none" cap="none" strike="noStrike">
                <a:solidFill>
                  <a:srgbClr val="757575"/>
                </a:solidFill>
                <a:latin typeface="Arial"/>
                <a:ea typeface="Arial"/>
                <a:cs typeface="Arial"/>
                <a:sym typeface="Arial"/>
              </a:defRPr>
            </a:lvl4pPr>
            <a:lvl5pPr indent="0" lvl="4" marL="0" marR="0" rtl="0" algn="r">
              <a:spcBef>
                <a:spcPts val="0"/>
              </a:spcBef>
              <a:buNone/>
              <a:defRPr b="0" i="0" sz="1200" u="none" cap="none" strike="noStrike">
                <a:solidFill>
                  <a:srgbClr val="757575"/>
                </a:solidFill>
                <a:latin typeface="Arial"/>
                <a:ea typeface="Arial"/>
                <a:cs typeface="Arial"/>
                <a:sym typeface="Arial"/>
              </a:defRPr>
            </a:lvl5pPr>
            <a:lvl6pPr indent="0" lvl="5" marL="0" marR="0" rtl="0" algn="r">
              <a:spcBef>
                <a:spcPts val="0"/>
              </a:spcBef>
              <a:buNone/>
              <a:defRPr b="0" i="0" sz="1200" u="none" cap="none" strike="noStrike">
                <a:solidFill>
                  <a:srgbClr val="757575"/>
                </a:solidFill>
                <a:latin typeface="Arial"/>
                <a:ea typeface="Arial"/>
                <a:cs typeface="Arial"/>
                <a:sym typeface="Arial"/>
              </a:defRPr>
            </a:lvl6pPr>
            <a:lvl7pPr indent="0" lvl="6" marL="0" marR="0" rtl="0" algn="r">
              <a:spcBef>
                <a:spcPts val="0"/>
              </a:spcBef>
              <a:buNone/>
              <a:defRPr b="0" i="0" sz="1200" u="none" cap="none" strike="noStrike">
                <a:solidFill>
                  <a:srgbClr val="757575"/>
                </a:solidFill>
                <a:latin typeface="Arial"/>
                <a:ea typeface="Arial"/>
                <a:cs typeface="Arial"/>
                <a:sym typeface="Arial"/>
              </a:defRPr>
            </a:lvl7pPr>
            <a:lvl8pPr indent="0" lvl="7" marL="0" marR="0" rtl="0" algn="r">
              <a:spcBef>
                <a:spcPts val="0"/>
              </a:spcBef>
              <a:buNone/>
              <a:defRPr b="0" i="0" sz="1200" u="none" cap="none" strike="noStrike">
                <a:solidFill>
                  <a:srgbClr val="757575"/>
                </a:solidFill>
                <a:latin typeface="Arial"/>
                <a:ea typeface="Arial"/>
                <a:cs typeface="Arial"/>
                <a:sym typeface="Arial"/>
              </a:defRPr>
            </a:lvl8pPr>
            <a:lvl9pPr indent="0" lvl="8" marL="0" marR="0" rtl="0" algn="r">
              <a:spcBef>
                <a:spcPts val="0"/>
              </a:spcBef>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15.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13.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3.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1.png"/><Relationship Id="rId6" Type="http://schemas.openxmlformats.org/officeDocument/2006/relationships/image" Target="../media/image10.png"/><Relationship Id="rId7"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xml"/><Relationship Id="rId3"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12.png"/><Relationship Id="rId5" Type="http://schemas.openxmlformats.org/officeDocument/2006/relationships/image" Target="../media/image8.png"/><Relationship Id="rId6" Type="http://schemas.openxmlformats.org/officeDocument/2006/relationships/image" Target="../media/image11.png"/><Relationship Id="rId7"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image" Target="../media/image17.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21.png"/><Relationship Id="rId5" Type="http://schemas.openxmlformats.org/officeDocument/2006/relationships/image" Target="../media/image16.png"/><Relationship Id="rId6" Type="http://schemas.openxmlformats.org/officeDocument/2006/relationships/image" Target="../media/image18.png"/><Relationship Id="rId7"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22.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28" name="Shape 128"/>
        <p:cNvGrpSpPr/>
        <p:nvPr/>
      </p:nvGrpSpPr>
      <p:grpSpPr>
        <a:xfrm>
          <a:off x="0" y="0"/>
          <a:ext cx="0" cy="0"/>
          <a:chOff x="0" y="0"/>
          <a:chExt cx="0" cy="0"/>
        </a:xfrm>
      </p:grpSpPr>
      <p:pic>
        <p:nvPicPr>
          <p:cNvPr id="129" name="Google Shape;129;p26" title="wtp-logo-white.png"/>
          <p:cNvPicPr preferRelativeResize="0"/>
          <p:nvPr/>
        </p:nvPicPr>
        <p:blipFill>
          <a:blip r:embed="rId3">
            <a:alphaModFix/>
          </a:blip>
          <a:stretch>
            <a:fillRect/>
          </a:stretch>
        </p:blipFill>
        <p:spPr>
          <a:xfrm>
            <a:off x="1592365" y="1924025"/>
            <a:ext cx="9007275" cy="1741425"/>
          </a:xfrm>
          <a:prstGeom prst="rect">
            <a:avLst/>
          </a:prstGeom>
          <a:noFill/>
          <a:ln>
            <a:noFill/>
          </a:ln>
        </p:spPr>
      </p:pic>
      <p:sp>
        <p:nvSpPr>
          <p:cNvPr id="130" name="Google Shape;130;p26"/>
          <p:cNvSpPr txBox="1"/>
          <p:nvPr/>
        </p:nvSpPr>
        <p:spPr>
          <a:xfrm>
            <a:off x="2976900" y="4155525"/>
            <a:ext cx="6238200" cy="1274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3400">
                <a:solidFill>
                  <a:srgbClr val="F7CE46"/>
                </a:solidFill>
                <a:latin typeface="Bebas Neue"/>
                <a:ea typeface="Bebas Neue"/>
                <a:cs typeface="Bebas Neue"/>
                <a:sym typeface="Bebas Neue"/>
              </a:rPr>
              <a:t>“We’re building more than a league. We’re building </a:t>
            </a:r>
            <a:r>
              <a:rPr b="1" i="1" lang="en-US" sz="3400">
                <a:solidFill>
                  <a:srgbClr val="F7CE46"/>
                </a:solidFill>
                <a:latin typeface="Bebas Neue"/>
                <a:ea typeface="Bebas Neue"/>
                <a:cs typeface="Bebas Neue"/>
                <a:sym typeface="Bebas Neue"/>
              </a:rPr>
              <a:t>the future of the sport.</a:t>
            </a:r>
            <a:r>
              <a:rPr b="1" lang="en-US" sz="3400">
                <a:solidFill>
                  <a:srgbClr val="F7CE46"/>
                </a:solidFill>
                <a:latin typeface="Bebas Neue"/>
                <a:ea typeface="Bebas Neue"/>
                <a:cs typeface="Bebas Neue"/>
                <a:sym typeface="Bebas Neue"/>
              </a:rPr>
              <a:t>” </a:t>
            </a:r>
            <a:endParaRPr b="1" sz="3400">
              <a:solidFill>
                <a:srgbClr val="F7CE46"/>
              </a:solidFill>
              <a:latin typeface="Bebas Neue"/>
              <a:ea typeface="Bebas Neue"/>
              <a:cs typeface="Bebas Neue"/>
              <a:sym typeface="Bebas Neue"/>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99" name="Shape 299"/>
        <p:cNvGrpSpPr/>
        <p:nvPr/>
      </p:nvGrpSpPr>
      <p:grpSpPr>
        <a:xfrm>
          <a:off x="0" y="0"/>
          <a:ext cx="0" cy="0"/>
          <a:chOff x="0" y="0"/>
          <a:chExt cx="0" cy="0"/>
        </a:xfrm>
      </p:grpSpPr>
      <p:pic>
        <p:nvPicPr>
          <p:cNvPr id="300" name="Google Shape;300;p35" title="Screenshot 2025-08-18 at 10.26.57 PM.png"/>
          <p:cNvPicPr preferRelativeResize="0"/>
          <p:nvPr/>
        </p:nvPicPr>
        <p:blipFill>
          <a:blip r:embed="rId3">
            <a:alphaModFix/>
          </a:blip>
          <a:stretch>
            <a:fillRect/>
          </a:stretch>
        </p:blipFill>
        <p:spPr>
          <a:xfrm>
            <a:off x="0" y="3163725"/>
            <a:ext cx="12412127" cy="3770500"/>
          </a:xfrm>
          <a:prstGeom prst="rect">
            <a:avLst/>
          </a:prstGeom>
          <a:noFill/>
          <a:ln>
            <a:noFill/>
          </a:ln>
        </p:spPr>
      </p:pic>
      <p:sp>
        <p:nvSpPr>
          <p:cNvPr id="301" name="Google Shape;301;p35"/>
          <p:cNvSpPr txBox="1"/>
          <p:nvPr/>
        </p:nvSpPr>
        <p:spPr>
          <a:xfrm>
            <a:off x="695325" y="2053200"/>
            <a:ext cx="5110500" cy="708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000">
                <a:solidFill>
                  <a:schemeClr val="lt1"/>
                </a:solidFill>
                <a:latin typeface="Candal"/>
                <a:ea typeface="Candal"/>
                <a:cs typeface="Candal"/>
                <a:sym typeface="Candal"/>
              </a:rPr>
              <a:t>Brand Content</a:t>
            </a:r>
            <a:endParaRPr b="1" sz="4000">
              <a:solidFill>
                <a:schemeClr val="lt1"/>
              </a:solidFill>
              <a:latin typeface="Candal"/>
              <a:ea typeface="Candal"/>
              <a:cs typeface="Candal"/>
              <a:sym typeface="Candal"/>
            </a:endParaRPr>
          </a:p>
        </p:txBody>
      </p:sp>
      <p:sp>
        <p:nvSpPr>
          <p:cNvPr id="302" name="Google Shape;302;p35"/>
          <p:cNvSpPr txBox="1"/>
          <p:nvPr/>
        </p:nvSpPr>
        <p:spPr>
          <a:xfrm>
            <a:off x="695325" y="1495575"/>
            <a:ext cx="4490400" cy="708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000">
                <a:solidFill>
                  <a:schemeClr val="lt1"/>
                </a:solidFill>
                <a:latin typeface="Candal"/>
                <a:ea typeface="Candal"/>
                <a:cs typeface="Candal"/>
                <a:sym typeface="Candal"/>
              </a:rPr>
              <a:t>Sponsorship &amp;</a:t>
            </a:r>
            <a:endParaRPr b="1" sz="4000">
              <a:solidFill>
                <a:schemeClr val="lt1"/>
              </a:solidFill>
              <a:latin typeface="Candal"/>
              <a:ea typeface="Candal"/>
              <a:cs typeface="Candal"/>
              <a:sym typeface="Candal"/>
            </a:endParaRPr>
          </a:p>
        </p:txBody>
      </p:sp>
      <p:sp>
        <p:nvSpPr>
          <p:cNvPr id="303" name="Google Shape;303;p35"/>
          <p:cNvSpPr/>
          <p:nvPr/>
        </p:nvSpPr>
        <p:spPr>
          <a:xfrm>
            <a:off x="6874675" y="-285750"/>
            <a:ext cx="5537400" cy="3449400"/>
          </a:xfrm>
          <a:prstGeom prst="roundRect">
            <a:avLst>
              <a:gd fmla="val 3969"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304" name="Google Shape;304;p35" title="wtp-logo-white.png"/>
          <p:cNvPicPr preferRelativeResize="0"/>
          <p:nvPr/>
        </p:nvPicPr>
        <p:blipFill>
          <a:blip r:embed="rId4">
            <a:alphaModFix/>
          </a:blip>
          <a:stretch>
            <a:fillRect/>
          </a:stretch>
        </p:blipFill>
        <p:spPr>
          <a:xfrm>
            <a:off x="121150" y="169850"/>
            <a:ext cx="1592070" cy="307800"/>
          </a:xfrm>
          <a:prstGeom prst="rect">
            <a:avLst/>
          </a:prstGeom>
          <a:noFill/>
          <a:ln>
            <a:noFill/>
          </a:ln>
        </p:spPr>
      </p:pic>
      <p:sp>
        <p:nvSpPr>
          <p:cNvPr id="305" name="Google Shape;305;p35"/>
          <p:cNvSpPr txBox="1"/>
          <p:nvPr/>
        </p:nvSpPr>
        <p:spPr>
          <a:xfrm>
            <a:off x="6956725" y="692150"/>
            <a:ext cx="5110500" cy="2031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a:solidFill>
                  <a:schemeClr val="dk1"/>
                </a:solidFill>
                <a:latin typeface="Archivo Light"/>
                <a:ea typeface="Archivo Light"/>
                <a:cs typeface="Archivo Light"/>
                <a:sym typeface="Archivo Light"/>
              </a:rPr>
              <a:t>World Team Pickleball creates sponsorships that go beyond logos. Partners are woven directly into the experience — </a:t>
            </a:r>
            <a:r>
              <a:rPr b="1" lang="en-US">
                <a:solidFill>
                  <a:schemeClr val="dk1"/>
                </a:solidFill>
                <a:latin typeface="Archivo"/>
                <a:ea typeface="Archivo"/>
                <a:cs typeface="Archivo"/>
                <a:sym typeface="Archivo"/>
              </a:rPr>
              <a:t>on jerseys, courts, broadcasts, and digital platforms</a:t>
            </a:r>
            <a:r>
              <a:rPr lang="en-US">
                <a:solidFill>
                  <a:schemeClr val="dk1"/>
                </a:solidFill>
                <a:latin typeface="Archivo Light"/>
                <a:ea typeface="Archivo Light"/>
                <a:cs typeface="Archivo Light"/>
                <a:sym typeface="Archivo Light"/>
              </a:rPr>
              <a:t>. Every event becomes brand content, with professional photo and video coverage built to amplify reach.</a:t>
            </a:r>
            <a:endParaRPr>
              <a:solidFill>
                <a:schemeClr val="dk1"/>
              </a:solidFill>
              <a:latin typeface="Archivo Light"/>
              <a:ea typeface="Archivo Light"/>
              <a:cs typeface="Archivo Light"/>
              <a:sym typeface="Archivo Light"/>
            </a:endParaRPr>
          </a:p>
          <a:p>
            <a:pPr indent="0" lvl="0" marL="0" marR="0" rtl="0" algn="l">
              <a:spcBef>
                <a:spcPts val="0"/>
              </a:spcBef>
              <a:spcAft>
                <a:spcPts val="0"/>
              </a:spcAft>
              <a:buNone/>
            </a:pPr>
            <a:r>
              <a:t/>
            </a:r>
            <a:endParaRPr>
              <a:solidFill>
                <a:schemeClr val="dk1"/>
              </a:solidFill>
              <a:latin typeface="Archivo Light"/>
              <a:ea typeface="Archivo Light"/>
              <a:cs typeface="Archivo Light"/>
              <a:sym typeface="Archivo Light"/>
            </a:endParaRPr>
          </a:p>
          <a:p>
            <a:pPr indent="0" lvl="0" marL="0" marR="0" rtl="0" algn="l">
              <a:spcBef>
                <a:spcPts val="0"/>
              </a:spcBef>
              <a:spcAft>
                <a:spcPts val="0"/>
              </a:spcAft>
              <a:buNone/>
            </a:pPr>
            <a:r>
              <a:rPr lang="en-US">
                <a:solidFill>
                  <a:schemeClr val="dk1"/>
                </a:solidFill>
                <a:latin typeface="Archivo Light"/>
                <a:ea typeface="Archivo Light"/>
                <a:cs typeface="Archivo Light"/>
                <a:sym typeface="Archivo Light"/>
              </a:rPr>
              <a:t>WTP turns </a:t>
            </a:r>
            <a:r>
              <a:rPr b="1" lang="en-US">
                <a:solidFill>
                  <a:schemeClr val="dk1"/>
                </a:solidFill>
                <a:latin typeface="Archivo"/>
                <a:ea typeface="Archivo"/>
                <a:cs typeface="Archivo"/>
                <a:sym typeface="Archivo"/>
              </a:rPr>
              <a:t>sponsorship into storytelling</a:t>
            </a:r>
            <a:r>
              <a:rPr lang="en-US">
                <a:solidFill>
                  <a:schemeClr val="dk1"/>
                </a:solidFill>
                <a:latin typeface="Archivo Light"/>
                <a:ea typeface="Archivo Light"/>
                <a:cs typeface="Archivo Light"/>
                <a:sym typeface="Archivo Light"/>
              </a:rPr>
              <a:t>, giving companies the chance to connect with fans, athletes, and business leaders in ways that last far beyond the match.</a:t>
            </a:r>
            <a:endParaRPr>
              <a:solidFill>
                <a:schemeClr val="dk1"/>
              </a:solidFill>
              <a:latin typeface="Archivo Light"/>
              <a:ea typeface="Archivo Light"/>
              <a:cs typeface="Archivo Light"/>
              <a:sym typeface="Archivo Ligh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09" name="Shape 309"/>
        <p:cNvGrpSpPr/>
        <p:nvPr/>
      </p:nvGrpSpPr>
      <p:grpSpPr>
        <a:xfrm>
          <a:off x="0" y="0"/>
          <a:ext cx="0" cy="0"/>
          <a:chOff x="0" y="0"/>
          <a:chExt cx="0" cy="0"/>
        </a:xfrm>
      </p:grpSpPr>
      <p:sp>
        <p:nvSpPr>
          <p:cNvPr id="310" name="Google Shape;310;p36"/>
          <p:cNvSpPr/>
          <p:nvPr/>
        </p:nvSpPr>
        <p:spPr>
          <a:xfrm>
            <a:off x="-203200" y="3429000"/>
            <a:ext cx="6299100" cy="3619500"/>
          </a:xfrm>
          <a:prstGeom prst="roundRect">
            <a:avLst>
              <a:gd fmla="val 3969"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11" name="Google Shape;311;p36"/>
          <p:cNvSpPr txBox="1"/>
          <p:nvPr/>
        </p:nvSpPr>
        <p:spPr>
          <a:xfrm>
            <a:off x="7058724" y="1798125"/>
            <a:ext cx="3917100" cy="708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000">
                <a:solidFill>
                  <a:srgbClr val="F7CE46"/>
                </a:solidFill>
                <a:latin typeface="Candal"/>
                <a:ea typeface="Candal"/>
                <a:cs typeface="Candal"/>
                <a:sym typeface="Candal"/>
              </a:rPr>
              <a:t>Networking</a:t>
            </a:r>
            <a:endParaRPr b="1" sz="4000">
              <a:solidFill>
                <a:srgbClr val="F7CE46"/>
              </a:solidFill>
              <a:latin typeface="Candal"/>
              <a:ea typeface="Candal"/>
              <a:cs typeface="Candal"/>
              <a:sym typeface="Candal"/>
            </a:endParaRPr>
          </a:p>
        </p:txBody>
      </p:sp>
      <p:sp>
        <p:nvSpPr>
          <p:cNvPr id="312" name="Google Shape;312;p36"/>
          <p:cNvSpPr txBox="1"/>
          <p:nvPr/>
        </p:nvSpPr>
        <p:spPr>
          <a:xfrm>
            <a:off x="7058734" y="3174877"/>
            <a:ext cx="4600500" cy="26781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a:solidFill>
                  <a:schemeClr val="lt1"/>
                </a:solidFill>
                <a:latin typeface="Archivo Light"/>
                <a:ea typeface="Archivo Light"/>
                <a:cs typeface="Archivo Light"/>
                <a:sym typeface="Archivo Light"/>
              </a:rPr>
              <a:t>World Team Pickleball events are designed as much for </a:t>
            </a:r>
            <a:r>
              <a:rPr b="1" lang="en-US">
                <a:solidFill>
                  <a:srgbClr val="F7CE46"/>
                </a:solidFill>
                <a:latin typeface="Archivo"/>
                <a:ea typeface="Archivo"/>
                <a:cs typeface="Archivo"/>
                <a:sym typeface="Archivo"/>
              </a:rPr>
              <a:t>business connection </a:t>
            </a:r>
            <a:r>
              <a:rPr lang="en-US">
                <a:solidFill>
                  <a:schemeClr val="lt1"/>
                </a:solidFill>
                <a:latin typeface="Archivo Light"/>
                <a:ea typeface="Archivo Light"/>
                <a:cs typeface="Archivo Light"/>
                <a:sym typeface="Archivo Light"/>
              </a:rPr>
              <a:t>as for competition. Each gathering brings together executives, entrepreneurs, and community leaders who share the court, build relationships, and expand their networks in a dynamic, energetic setting.</a:t>
            </a:r>
            <a:endParaRPr>
              <a:solidFill>
                <a:schemeClr val="lt1"/>
              </a:solidFill>
              <a:latin typeface="Archivo Light"/>
              <a:ea typeface="Archivo Light"/>
              <a:cs typeface="Archivo Light"/>
              <a:sym typeface="Archivo Light"/>
            </a:endParaRPr>
          </a:p>
          <a:p>
            <a:pPr indent="0" lvl="0" marL="0" marR="0" rtl="0" algn="l">
              <a:spcBef>
                <a:spcPts val="0"/>
              </a:spcBef>
              <a:spcAft>
                <a:spcPts val="0"/>
              </a:spcAft>
              <a:buNone/>
            </a:pPr>
            <a:r>
              <a:t/>
            </a:r>
            <a:endParaRPr>
              <a:solidFill>
                <a:schemeClr val="lt1"/>
              </a:solidFill>
              <a:latin typeface="Archivo Light"/>
              <a:ea typeface="Archivo Light"/>
              <a:cs typeface="Archivo Light"/>
              <a:sym typeface="Archivo Light"/>
            </a:endParaRPr>
          </a:p>
          <a:p>
            <a:pPr indent="0" lvl="0" marL="0" marR="0" rtl="0" algn="l">
              <a:spcBef>
                <a:spcPts val="0"/>
              </a:spcBef>
              <a:spcAft>
                <a:spcPts val="0"/>
              </a:spcAft>
              <a:buNone/>
            </a:pPr>
            <a:r>
              <a:rPr lang="en-US">
                <a:solidFill>
                  <a:schemeClr val="lt1"/>
                </a:solidFill>
                <a:latin typeface="Archivo Light"/>
                <a:ea typeface="Archivo Light"/>
                <a:cs typeface="Archivo Light"/>
                <a:sym typeface="Archivo Light"/>
              </a:rPr>
              <a:t>WTP creates authentic conversations through shared experiences, from team play to VIP hospitality. Every match doubles as a lead-generation platform, positioning sponsors directly in front of </a:t>
            </a:r>
            <a:r>
              <a:rPr b="1" lang="en-US">
                <a:solidFill>
                  <a:srgbClr val="F7CE46"/>
                </a:solidFill>
                <a:latin typeface="Archivo"/>
                <a:ea typeface="Archivo"/>
                <a:cs typeface="Archivo"/>
                <a:sym typeface="Archivo"/>
              </a:rPr>
              <a:t>decision-makers</a:t>
            </a:r>
            <a:r>
              <a:rPr lang="en-US">
                <a:solidFill>
                  <a:schemeClr val="lt1"/>
                </a:solidFill>
                <a:latin typeface="Archivo Light"/>
                <a:ea typeface="Archivo Light"/>
                <a:cs typeface="Archivo Light"/>
                <a:sym typeface="Archivo Light"/>
              </a:rPr>
              <a:t> who are engaged, collaborative, and ready to partner.</a:t>
            </a:r>
            <a:endParaRPr>
              <a:solidFill>
                <a:schemeClr val="lt1"/>
              </a:solidFill>
              <a:latin typeface="Archivo Light"/>
              <a:ea typeface="Archivo Light"/>
              <a:cs typeface="Archivo Light"/>
              <a:sym typeface="Archivo Light"/>
            </a:endParaRPr>
          </a:p>
        </p:txBody>
      </p:sp>
      <p:sp>
        <p:nvSpPr>
          <p:cNvPr id="313" name="Google Shape;313;p36"/>
          <p:cNvSpPr txBox="1"/>
          <p:nvPr/>
        </p:nvSpPr>
        <p:spPr>
          <a:xfrm>
            <a:off x="7058725" y="1212175"/>
            <a:ext cx="3809100" cy="708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000">
                <a:solidFill>
                  <a:schemeClr val="lt1"/>
                </a:solidFill>
                <a:latin typeface="Candal"/>
                <a:ea typeface="Candal"/>
                <a:cs typeface="Candal"/>
                <a:sym typeface="Candal"/>
              </a:rPr>
              <a:t>Incredible</a:t>
            </a:r>
            <a:endParaRPr b="1" sz="4000">
              <a:solidFill>
                <a:schemeClr val="lt1"/>
              </a:solidFill>
              <a:latin typeface="Candal"/>
              <a:ea typeface="Candal"/>
              <a:cs typeface="Candal"/>
              <a:sym typeface="Candal"/>
            </a:endParaRPr>
          </a:p>
        </p:txBody>
      </p:sp>
      <p:pic>
        <p:nvPicPr>
          <p:cNvPr id="314" name="Google Shape;314;p36" title="wtp-logo-white.png"/>
          <p:cNvPicPr preferRelativeResize="0"/>
          <p:nvPr/>
        </p:nvPicPr>
        <p:blipFill>
          <a:blip r:embed="rId3">
            <a:alphaModFix/>
          </a:blip>
          <a:stretch>
            <a:fillRect/>
          </a:stretch>
        </p:blipFill>
        <p:spPr>
          <a:xfrm>
            <a:off x="121150" y="169850"/>
            <a:ext cx="1592070" cy="307800"/>
          </a:xfrm>
          <a:prstGeom prst="rect">
            <a:avLst/>
          </a:prstGeom>
          <a:noFill/>
          <a:ln>
            <a:noFill/>
          </a:ln>
        </p:spPr>
      </p:pic>
      <p:sp>
        <p:nvSpPr>
          <p:cNvPr id="315" name="Google Shape;315;p36"/>
          <p:cNvSpPr txBox="1"/>
          <p:nvPr/>
        </p:nvSpPr>
        <p:spPr>
          <a:xfrm>
            <a:off x="7058724" y="2351725"/>
            <a:ext cx="3917100" cy="708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000">
                <a:solidFill>
                  <a:schemeClr val="lt1"/>
                </a:solidFill>
                <a:latin typeface="Candal"/>
                <a:ea typeface="Candal"/>
                <a:cs typeface="Candal"/>
                <a:sym typeface="Candal"/>
              </a:rPr>
              <a:t>Opportunity</a:t>
            </a:r>
            <a:endParaRPr b="1" sz="4000">
              <a:solidFill>
                <a:schemeClr val="lt1"/>
              </a:solidFill>
              <a:latin typeface="Candal"/>
              <a:ea typeface="Candal"/>
              <a:cs typeface="Candal"/>
              <a:sym typeface="Candal"/>
            </a:endParaRPr>
          </a:p>
        </p:txBody>
      </p:sp>
      <p:pic>
        <p:nvPicPr>
          <p:cNvPr id="316" name="Google Shape;316;p36" title="Screenshot 2025-08-18 at 9.57.59 PM.png"/>
          <p:cNvPicPr preferRelativeResize="0"/>
          <p:nvPr/>
        </p:nvPicPr>
        <p:blipFill>
          <a:blip r:embed="rId4">
            <a:alphaModFix/>
          </a:blip>
          <a:stretch>
            <a:fillRect/>
          </a:stretch>
        </p:blipFill>
        <p:spPr>
          <a:xfrm>
            <a:off x="548012" y="1719825"/>
            <a:ext cx="5382300" cy="4065900"/>
          </a:xfrm>
          <a:prstGeom prst="roundRect">
            <a:avLst>
              <a:gd fmla="val 16667" name="adj"/>
            </a:avLst>
          </a:prstGeom>
          <a:noFill/>
          <a:ln>
            <a:noFill/>
          </a:ln>
        </p:spPr>
      </p:pic>
      <p:sp>
        <p:nvSpPr>
          <p:cNvPr id="317" name="Google Shape;317;p36"/>
          <p:cNvSpPr txBox="1"/>
          <p:nvPr/>
        </p:nvSpPr>
        <p:spPr>
          <a:xfrm>
            <a:off x="1479500" y="6064250"/>
            <a:ext cx="3519300" cy="600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2700">
                <a:solidFill>
                  <a:schemeClr val="dk1"/>
                </a:solidFill>
                <a:highlight>
                  <a:srgbClr val="F7CE46"/>
                </a:highlight>
                <a:latin typeface="Bebas Neue"/>
                <a:ea typeface="Bebas Neue"/>
                <a:cs typeface="Bebas Neue"/>
                <a:sym typeface="Bebas Neue"/>
              </a:rPr>
              <a:t>20M+</a:t>
            </a:r>
            <a:r>
              <a:rPr b="1" lang="en-US" sz="2700">
                <a:solidFill>
                  <a:schemeClr val="dk1"/>
                </a:solidFill>
                <a:highlight>
                  <a:srgbClr val="F7CE46"/>
                </a:highlight>
                <a:latin typeface="Bebas Neue"/>
                <a:ea typeface="Bebas Neue"/>
                <a:cs typeface="Bebas Neue"/>
                <a:sym typeface="Bebas Neue"/>
              </a:rPr>
              <a:t> U.S. pickleball players</a:t>
            </a:r>
            <a:endParaRPr b="1" sz="2700">
              <a:solidFill>
                <a:schemeClr val="dk1"/>
              </a:solidFill>
              <a:highlight>
                <a:srgbClr val="F7CE46"/>
              </a:highlight>
              <a:latin typeface="Bebas Neue"/>
              <a:ea typeface="Bebas Neue"/>
              <a:cs typeface="Bebas Neue"/>
              <a:sym typeface="Bebas Neue"/>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21" name="Shape 321"/>
        <p:cNvGrpSpPr/>
        <p:nvPr/>
      </p:nvGrpSpPr>
      <p:grpSpPr>
        <a:xfrm>
          <a:off x="0" y="0"/>
          <a:ext cx="0" cy="0"/>
          <a:chOff x="0" y="0"/>
          <a:chExt cx="0" cy="0"/>
        </a:xfrm>
      </p:grpSpPr>
      <p:sp>
        <p:nvSpPr>
          <p:cNvPr id="322" name="Google Shape;322;p37"/>
          <p:cNvSpPr/>
          <p:nvPr/>
        </p:nvSpPr>
        <p:spPr>
          <a:xfrm>
            <a:off x="6450350" y="1132600"/>
            <a:ext cx="6535200" cy="4618500"/>
          </a:xfrm>
          <a:prstGeom prst="roundRect">
            <a:avLst>
              <a:gd fmla="val 16667"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23" name="Google Shape;323;p37"/>
          <p:cNvSpPr/>
          <p:nvPr/>
        </p:nvSpPr>
        <p:spPr>
          <a:xfrm>
            <a:off x="9321801" y="0"/>
            <a:ext cx="3873600" cy="6858000"/>
          </a:xfrm>
          <a:prstGeom prst="roundRect">
            <a:avLst>
              <a:gd fmla="val 3969"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24" name="Google Shape;324;p37"/>
          <p:cNvSpPr txBox="1"/>
          <p:nvPr/>
        </p:nvSpPr>
        <p:spPr>
          <a:xfrm>
            <a:off x="695324" y="2378681"/>
            <a:ext cx="5282215"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000">
                <a:solidFill>
                  <a:schemeClr val="lt1"/>
                </a:solidFill>
                <a:latin typeface="Candal"/>
                <a:ea typeface="Candal"/>
                <a:cs typeface="Candal"/>
                <a:sym typeface="Candal"/>
              </a:rPr>
              <a:t>with WTP?</a:t>
            </a:r>
            <a:endParaRPr b="1" sz="4000">
              <a:solidFill>
                <a:schemeClr val="lt1"/>
              </a:solidFill>
              <a:latin typeface="Candal"/>
              <a:ea typeface="Candal"/>
              <a:cs typeface="Candal"/>
              <a:sym typeface="Candal"/>
            </a:endParaRPr>
          </a:p>
        </p:txBody>
      </p:sp>
      <p:sp>
        <p:nvSpPr>
          <p:cNvPr id="325" name="Google Shape;325;p37"/>
          <p:cNvSpPr txBox="1"/>
          <p:nvPr/>
        </p:nvSpPr>
        <p:spPr>
          <a:xfrm>
            <a:off x="695325" y="3134050"/>
            <a:ext cx="4179600" cy="615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700">
                <a:solidFill>
                  <a:schemeClr val="lt1"/>
                </a:solidFill>
                <a:latin typeface="Archivo Light"/>
                <a:ea typeface="Archivo Light"/>
                <a:cs typeface="Archivo Light"/>
                <a:sym typeface="Archivo Light"/>
              </a:rPr>
              <a:t>More Than Sports: </a:t>
            </a:r>
            <a:r>
              <a:rPr b="1" lang="en-US" sz="1700">
                <a:solidFill>
                  <a:schemeClr val="lt1"/>
                </a:solidFill>
                <a:latin typeface="Archivo"/>
                <a:ea typeface="Archivo"/>
                <a:cs typeface="Archivo"/>
                <a:sym typeface="Archivo"/>
              </a:rPr>
              <a:t>A Business Growth Platform</a:t>
            </a:r>
            <a:endParaRPr b="1" sz="1700">
              <a:solidFill>
                <a:schemeClr val="lt1"/>
              </a:solidFill>
              <a:latin typeface="Archivo"/>
              <a:ea typeface="Archivo"/>
              <a:cs typeface="Archivo"/>
              <a:sym typeface="Archivo"/>
            </a:endParaRPr>
          </a:p>
        </p:txBody>
      </p:sp>
      <p:sp>
        <p:nvSpPr>
          <p:cNvPr id="326" name="Google Shape;326;p37"/>
          <p:cNvSpPr txBox="1"/>
          <p:nvPr/>
        </p:nvSpPr>
        <p:spPr>
          <a:xfrm>
            <a:off x="695325" y="1821050"/>
            <a:ext cx="4486200" cy="708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000">
                <a:solidFill>
                  <a:schemeClr val="lt1"/>
                </a:solidFill>
                <a:latin typeface="Candal"/>
                <a:ea typeface="Candal"/>
                <a:cs typeface="Candal"/>
                <a:sym typeface="Candal"/>
              </a:rPr>
              <a:t>Why Partner</a:t>
            </a:r>
            <a:endParaRPr b="1" sz="4000">
              <a:solidFill>
                <a:schemeClr val="lt1"/>
              </a:solidFill>
              <a:latin typeface="Candal"/>
              <a:ea typeface="Candal"/>
              <a:cs typeface="Candal"/>
              <a:sym typeface="Candal"/>
            </a:endParaRPr>
          </a:p>
        </p:txBody>
      </p:sp>
      <p:sp>
        <p:nvSpPr>
          <p:cNvPr id="327" name="Google Shape;327;p37"/>
          <p:cNvSpPr/>
          <p:nvPr/>
        </p:nvSpPr>
        <p:spPr>
          <a:xfrm>
            <a:off x="695325" y="3975675"/>
            <a:ext cx="5400600" cy="504900"/>
          </a:xfrm>
          <a:prstGeom prst="roundRect">
            <a:avLst>
              <a:gd fmla="val 50000" name="adj"/>
            </a:avLst>
          </a:prstGeom>
          <a:solidFill>
            <a:srgbClr val="FFCC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328" name="Google Shape;328;p37" title="wtp-logo-white.png"/>
          <p:cNvPicPr preferRelativeResize="0"/>
          <p:nvPr/>
        </p:nvPicPr>
        <p:blipFill>
          <a:blip r:embed="rId3">
            <a:alphaModFix/>
          </a:blip>
          <a:stretch>
            <a:fillRect/>
          </a:stretch>
        </p:blipFill>
        <p:spPr>
          <a:xfrm>
            <a:off x="121150" y="169850"/>
            <a:ext cx="1592070" cy="307800"/>
          </a:xfrm>
          <a:prstGeom prst="rect">
            <a:avLst/>
          </a:prstGeom>
          <a:noFill/>
          <a:ln>
            <a:noFill/>
          </a:ln>
        </p:spPr>
      </p:pic>
      <p:pic>
        <p:nvPicPr>
          <p:cNvPr id="329" name="Google Shape;329;p37" title="Screenshot 2025-08-18 at 9.23.47 PM.png"/>
          <p:cNvPicPr preferRelativeResize="0"/>
          <p:nvPr/>
        </p:nvPicPr>
        <p:blipFill rotWithShape="1">
          <a:blip r:embed="rId4">
            <a:alphaModFix/>
          </a:blip>
          <a:srcRect b="0" l="6044" r="11036" t="0"/>
          <a:stretch/>
        </p:blipFill>
        <p:spPr>
          <a:xfrm>
            <a:off x="6591625" y="1306375"/>
            <a:ext cx="5203200" cy="4310700"/>
          </a:xfrm>
          <a:prstGeom prst="roundRect">
            <a:avLst>
              <a:gd fmla="val 16667" name="adj"/>
            </a:avLst>
          </a:prstGeom>
          <a:noFill/>
          <a:ln>
            <a:noFill/>
          </a:ln>
        </p:spPr>
      </p:pic>
      <p:sp>
        <p:nvSpPr>
          <p:cNvPr id="330" name="Google Shape;330;p37"/>
          <p:cNvSpPr txBox="1"/>
          <p:nvPr/>
        </p:nvSpPr>
        <p:spPr>
          <a:xfrm>
            <a:off x="792525" y="4010938"/>
            <a:ext cx="2543700" cy="400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000">
                <a:solidFill>
                  <a:schemeClr val="dk1"/>
                </a:solidFill>
                <a:latin typeface="Candal"/>
                <a:ea typeface="Candal"/>
                <a:cs typeface="Candal"/>
                <a:sym typeface="Candal"/>
              </a:rPr>
              <a:t>Brand Visibility</a:t>
            </a:r>
            <a:r>
              <a:rPr lang="en-US" sz="2000">
                <a:solidFill>
                  <a:srgbClr val="0F3170"/>
                </a:solidFill>
                <a:latin typeface="Candal"/>
                <a:ea typeface="Candal"/>
                <a:cs typeface="Candal"/>
                <a:sym typeface="Candal"/>
              </a:rPr>
              <a:t> </a:t>
            </a:r>
            <a:endParaRPr>
              <a:latin typeface="Candal"/>
              <a:ea typeface="Candal"/>
              <a:cs typeface="Candal"/>
              <a:sym typeface="Candal"/>
            </a:endParaRPr>
          </a:p>
        </p:txBody>
      </p:sp>
      <p:sp>
        <p:nvSpPr>
          <p:cNvPr id="331" name="Google Shape;331;p37"/>
          <p:cNvSpPr/>
          <p:nvPr/>
        </p:nvSpPr>
        <p:spPr>
          <a:xfrm>
            <a:off x="695325" y="4620100"/>
            <a:ext cx="5400600" cy="504900"/>
          </a:xfrm>
          <a:prstGeom prst="roundRect">
            <a:avLst>
              <a:gd fmla="val 50000" name="adj"/>
            </a:avLst>
          </a:prstGeom>
          <a:solidFill>
            <a:srgbClr val="FFCC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32" name="Google Shape;332;p37"/>
          <p:cNvSpPr/>
          <p:nvPr/>
        </p:nvSpPr>
        <p:spPr>
          <a:xfrm>
            <a:off x="695325" y="5264513"/>
            <a:ext cx="5400600" cy="504900"/>
          </a:xfrm>
          <a:prstGeom prst="roundRect">
            <a:avLst>
              <a:gd fmla="val 50000" name="adj"/>
            </a:avLst>
          </a:prstGeom>
          <a:solidFill>
            <a:srgbClr val="FFCC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33" name="Google Shape;333;p37"/>
          <p:cNvSpPr txBox="1"/>
          <p:nvPr/>
        </p:nvSpPr>
        <p:spPr>
          <a:xfrm>
            <a:off x="823999" y="4672438"/>
            <a:ext cx="2620500" cy="400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000">
                <a:solidFill>
                  <a:schemeClr val="dk1"/>
                </a:solidFill>
                <a:latin typeface="Candal"/>
                <a:ea typeface="Candal"/>
                <a:cs typeface="Candal"/>
                <a:sym typeface="Candal"/>
              </a:rPr>
              <a:t>Lead Generation</a:t>
            </a:r>
            <a:endParaRPr>
              <a:solidFill>
                <a:schemeClr val="dk1"/>
              </a:solidFill>
              <a:latin typeface="Candal"/>
              <a:ea typeface="Candal"/>
              <a:cs typeface="Candal"/>
              <a:sym typeface="Candal"/>
            </a:endParaRPr>
          </a:p>
        </p:txBody>
      </p:sp>
      <p:sp>
        <p:nvSpPr>
          <p:cNvPr id="334" name="Google Shape;334;p37"/>
          <p:cNvSpPr/>
          <p:nvPr/>
        </p:nvSpPr>
        <p:spPr>
          <a:xfrm>
            <a:off x="695325" y="5895725"/>
            <a:ext cx="5455800" cy="504900"/>
          </a:xfrm>
          <a:prstGeom prst="roundRect">
            <a:avLst>
              <a:gd fmla="val 50000" name="adj"/>
            </a:avLst>
          </a:prstGeom>
          <a:solidFill>
            <a:srgbClr val="FFCC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35" name="Google Shape;335;p37"/>
          <p:cNvSpPr txBox="1"/>
          <p:nvPr/>
        </p:nvSpPr>
        <p:spPr>
          <a:xfrm>
            <a:off x="824000" y="5310250"/>
            <a:ext cx="2675100" cy="400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000">
                <a:solidFill>
                  <a:schemeClr val="dk1"/>
                </a:solidFill>
                <a:latin typeface="Candal"/>
                <a:ea typeface="Candal"/>
                <a:cs typeface="Candal"/>
                <a:sym typeface="Candal"/>
              </a:rPr>
              <a:t>Content Creation</a:t>
            </a:r>
            <a:r>
              <a:rPr lang="en-US" sz="2000">
                <a:solidFill>
                  <a:srgbClr val="0F3170"/>
                </a:solidFill>
                <a:latin typeface="Candal"/>
                <a:ea typeface="Candal"/>
                <a:cs typeface="Candal"/>
                <a:sym typeface="Candal"/>
              </a:rPr>
              <a:t> </a:t>
            </a:r>
            <a:endParaRPr>
              <a:latin typeface="Candal"/>
              <a:ea typeface="Candal"/>
              <a:cs typeface="Candal"/>
              <a:sym typeface="Candal"/>
            </a:endParaRPr>
          </a:p>
        </p:txBody>
      </p:sp>
      <p:sp>
        <p:nvSpPr>
          <p:cNvPr id="336" name="Google Shape;336;p37"/>
          <p:cNvSpPr txBox="1"/>
          <p:nvPr/>
        </p:nvSpPr>
        <p:spPr>
          <a:xfrm>
            <a:off x="792525" y="5927200"/>
            <a:ext cx="1902600" cy="400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000">
                <a:solidFill>
                  <a:schemeClr val="dk1"/>
                </a:solidFill>
                <a:latin typeface="Candal"/>
                <a:ea typeface="Candal"/>
                <a:cs typeface="Candal"/>
                <a:sym typeface="Candal"/>
              </a:rPr>
              <a:t>Momentum</a:t>
            </a:r>
            <a:endParaRPr>
              <a:solidFill>
                <a:schemeClr val="dk1"/>
              </a:solidFill>
              <a:latin typeface="Candal"/>
              <a:ea typeface="Candal"/>
              <a:cs typeface="Candal"/>
              <a:sym typeface="Candal"/>
            </a:endParaRPr>
          </a:p>
        </p:txBody>
      </p:sp>
      <p:sp>
        <p:nvSpPr>
          <p:cNvPr id="337" name="Google Shape;337;p37"/>
          <p:cNvSpPr txBox="1"/>
          <p:nvPr/>
        </p:nvSpPr>
        <p:spPr>
          <a:xfrm>
            <a:off x="3444500" y="3981525"/>
            <a:ext cx="2473200" cy="43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100">
                <a:solidFill>
                  <a:schemeClr val="dk1"/>
                </a:solidFill>
                <a:latin typeface="Archivo"/>
                <a:ea typeface="Archivo"/>
                <a:cs typeface="Archivo"/>
                <a:sym typeface="Archivo"/>
              </a:rPr>
              <a:t>Jerseys, signage, courts, media coverage</a:t>
            </a:r>
            <a:endParaRPr b="1" sz="1100">
              <a:solidFill>
                <a:schemeClr val="dk1"/>
              </a:solidFill>
              <a:latin typeface="Archivo"/>
              <a:ea typeface="Archivo"/>
              <a:cs typeface="Archivo"/>
              <a:sym typeface="Archivo"/>
            </a:endParaRPr>
          </a:p>
        </p:txBody>
      </p:sp>
      <p:sp>
        <p:nvSpPr>
          <p:cNvPr id="338" name="Google Shape;338;p37"/>
          <p:cNvSpPr txBox="1"/>
          <p:nvPr/>
        </p:nvSpPr>
        <p:spPr>
          <a:xfrm>
            <a:off x="3428750" y="4623013"/>
            <a:ext cx="2504700" cy="43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100">
                <a:solidFill>
                  <a:schemeClr val="dk1"/>
                </a:solidFill>
                <a:latin typeface="Archivo"/>
                <a:ea typeface="Archivo"/>
                <a:cs typeface="Archivo"/>
                <a:sym typeface="Archivo"/>
              </a:rPr>
              <a:t>Direct access to executives and decision-makers</a:t>
            </a:r>
            <a:endParaRPr b="1" sz="1100">
              <a:solidFill>
                <a:schemeClr val="dk1"/>
              </a:solidFill>
              <a:latin typeface="Archivo"/>
              <a:ea typeface="Archivo"/>
              <a:cs typeface="Archivo"/>
              <a:sym typeface="Archivo"/>
            </a:endParaRPr>
          </a:p>
        </p:txBody>
      </p:sp>
      <p:sp>
        <p:nvSpPr>
          <p:cNvPr id="339" name="Google Shape;339;p37"/>
          <p:cNvSpPr txBox="1"/>
          <p:nvPr/>
        </p:nvSpPr>
        <p:spPr>
          <a:xfrm>
            <a:off x="3444500" y="5273925"/>
            <a:ext cx="2473200" cy="43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100">
                <a:solidFill>
                  <a:schemeClr val="dk1"/>
                </a:solidFill>
                <a:latin typeface="Archivo"/>
                <a:ea typeface="Archivo"/>
                <a:cs typeface="Archivo"/>
                <a:sym typeface="Archivo"/>
              </a:rPr>
              <a:t>Professional media packages for your brand</a:t>
            </a:r>
            <a:endParaRPr b="1" sz="1100">
              <a:solidFill>
                <a:schemeClr val="dk1"/>
              </a:solidFill>
              <a:latin typeface="Archivo"/>
              <a:ea typeface="Archivo"/>
              <a:cs typeface="Archivo"/>
              <a:sym typeface="Archivo"/>
            </a:endParaRPr>
          </a:p>
        </p:txBody>
      </p:sp>
      <p:sp>
        <p:nvSpPr>
          <p:cNvPr id="340" name="Google Shape;340;p37"/>
          <p:cNvSpPr txBox="1"/>
          <p:nvPr/>
        </p:nvSpPr>
        <p:spPr>
          <a:xfrm>
            <a:off x="3444500" y="5908950"/>
            <a:ext cx="2473200" cy="43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100">
                <a:solidFill>
                  <a:schemeClr val="dk1"/>
                </a:solidFill>
                <a:latin typeface="Archivo"/>
                <a:ea typeface="Archivo"/>
                <a:cs typeface="Archivo"/>
                <a:sym typeface="Archivo"/>
              </a:rPr>
              <a:t>Early entry into the fastest-growing sport in America</a:t>
            </a:r>
            <a:endParaRPr b="1" sz="1100">
              <a:solidFill>
                <a:schemeClr val="dk1"/>
              </a:solidFill>
              <a:latin typeface="Archivo"/>
              <a:ea typeface="Archivo"/>
              <a:cs typeface="Archivo"/>
              <a:sym typeface="Archiv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44" name="Shape 344"/>
        <p:cNvGrpSpPr/>
        <p:nvPr/>
      </p:nvGrpSpPr>
      <p:grpSpPr>
        <a:xfrm>
          <a:off x="0" y="0"/>
          <a:ext cx="0" cy="0"/>
          <a:chOff x="0" y="0"/>
          <a:chExt cx="0" cy="0"/>
        </a:xfrm>
      </p:grpSpPr>
      <p:sp>
        <p:nvSpPr>
          <p:cNvPr id="345" name="Google Shape;345;p38"/>
          <p:cNvSpPr/>
          <p:nvPr/>
        </p:nvSpPr>
        <p:spPr>
          <a:xfrm>
            <a:off x="0" y="0"/>
            <a:ext cx="12192000" cy="6858000"/>
          </a:xfrm>
          <a:prstGeom prst="rect">
            <a:avLst/>
          </a:prstGeom>
          <a:solidFill>
            <a:srgbClr val="0F3170">
              <a:alpha val="6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46" name="Google Shape;346;p38"/>
          <p:cNvSpPr txBox="1"/>
          <p:nvPr/>
        </p:nvSpPr>
        <p:spPr>
          <a:xfrm>
            <a:off x="2131350" y="4269575"/>
            <a:ext cx="7929300" cy="1631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000">
                <a:solidFill>
                  <a:schemeClr val="lt1"/>
                </a:solidFill>
                <a:latin typeface="Candal"/>
                <a:ea typeface="Candal"/>
                <a:cs typeface="Candal"/>
                <a:sym typeface="Candal"/>
              </a:rPr>
              <a:t>Thank You</a:t>
            </a:r>
            <a:endParaRPr sz="10000">
              <a:solidFill>
                <a:schemeClr val="lt1"/>
              </a:solidFill>
              <a:latin typeface="Candal"/>
              <a:ea typeface="Candal"/>
              <a:cs typeface="Candal"/>
              <a:sym typeface="Candal"/>
            </a:endParaRPr>
          </a:p>
        </p:txBody>
      </p:sp>
      <p:pic>
        <p:nvPicPr>
          <p:cNvPr id="347" name="Google Shape;347;p38" title="wtp-logo-white.png"/>
          <p:cNvPicPr preferRelativeResize="0"/>
          <p:nvPr/>
        </p:nvPicPr>
        <p:blipFill>
          <a:blip r:embed="rId4">
            <a:alphaModFix/>
          </a:blip>
          <a:stretch>
            <a:fillRect/>
          </a:stretch>
        </p:blipFill>
        <p:spPr>
          <a:xfrm>
            <a:off x="121150" y="169850"/>
            <a:ext cx="1592070" cy="3078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35" name="Shape 135"/>
        <p:cNvGrpSpPr/>
        <p:nvPr/>
      </p:nvGrpSpPr>
      <p:grpSpPr>
        <a:xfrm>
          <a:off x="0" y="0"/>
          <a:ext cx="0" cy="0"/>
          <a:chOff x="0" y="0"/>
          <a:chExt cx="0" cy="0"/>
        </a:xfrm>
      </p:grpSpPr>
      <p:sp>
        <p:nvSpPr>
          <p:cNvPr id="136" name="Google Shape;136;p27"/>
          <p:cNvSpPr/>
          <p:nvPr/>
        </p:nvSpPr>
        <p:spPr>
          <a:xfrm>
            <a:off x="6577875" y="631800"/>
            <a:ext cx="5305500" cy="5673900"/>
          </a:xfrm>
          <a:prstGeom prst="roundRect">
            <a:avLst>
              <a:gd fmla="val 3969"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rPr>
              <a:t>The Future of Pickleball Team Competition</a:t>
            </a:r>
            <a:endParaRPr b="0" i="0" sz="1800" u="none" cap="none" strike="noStrike">
              <a:solidFill>
                <a:schemeClr val="lt1"/>
              </a:solidFill>
              <a:latin typeface="Arial"/>
              <a:ea typeface="Arial"/>
              <a:cs typeface="Arial"/>
              <a:sym typeface="Arial"/>
            </a:endParaRPr>
          </a:p>
        </p:txBody>
      </p:sp>
      <p:sp>
        <p:nvSpPr>
          <p:cNvPr id="137" name="Google Shape;137;p27"/>
          <p:cNvSpPr txBox="1"/>
          <p:nvPr/>
        </p:nvSpPr>
        <p:spPr>
          <a:xfrm>
            <a:off x="6744976" y="892575"/>
            <a:ext cx="4471800" cy="708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000">
                <a:solidFill>
                  <a:schemeClr val="dk1"/>
                </a:solidFill>
                <a:latin typeface="Candal"/>
                <a:ea typeface="Candal"/>
                <a:cs typeface="Candal"/>
                <a:sym typeface="Candal"/>
              </a:rPr>
              <a:t>What is WTP?</a:t>
            </a:r>
            <a:endParaRPr b="1" sz="4000">
              <a:solidFill>
                <a:schemeClr val="dk1"/>
              </a:solidFill>
              <a:latin typeface="Candal"/>
              <a:ea typeface="Candal"/>
              <a:cs typeface="Candal"/>
              <a:sym typeface="Candal"/>
            </a:endParaRPr>
          </a:p>
        </p:txBody>
      </p:sp>
      <p:sp>
        <p:nvSpPr>
          <p:cNvPr id="138" name="Google Shape;138;p27"/>
          <p:cNvSpPr txBox="1"/>
          <p:nvPr/>
        </p:nvSpPr>
        <p:spPr>
          <a:xfrm>
            <a:off x="6721275" y="2309100"/>
            <a:ext cx="5018700" cy="3486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700">
                <a:solidFill>
                  <a:schemeClr val="dk1"/>
                </a:solidFill>
                <a:latin typeface="Archivo Light"/>
                <a:ea typeface="Archivo Light"/>
                <a:cs typeface="Archivo Light"/>
                <a:sym typeface="Archivo Light"/>
              </a:rPr>
              <a:t>World Team Pickleball is more than a league. It’s where players, companies, and communities unite through the fastest-growing sport in America: building connection, visibility, and growth.</a:t>
            </a:r>
            <a:endParaRPr sz="1700">
              <a:solidFill>
                <a:schemeClr val="dk1"/>
              </a:solidFill>
              <a:latin typeface="Archivo Light"/>
              <a:ea typeface="Archivo Light"/>
              <a:cs typeface="Archivo Light"/>
              <a:sym typeface="Archivo Light"/>
            </a:endParaRPr>
          </a:p>
          <a:p>
            <a:pPr indent="0" lvl="0" marL="0" marR="0" rtl="0" algn="l">
              <a:spcBef>
                <a:spcPts val="0"/>
              </a:spcBef>
              <a:spcAft>
                <a:spcPts val="0"/>
              </a:spcAft>
              <a:buNone/>
            </a:pPr>
            <a:r>
              <a:t/>
            </a:r>
            <a:endParaRPr sz="1500">
              <a:solidFill>
                <a:schemeClr val="dk1"/>
              </a:solidFill>
              <a:latin typeface="Archivo Light"/>
              <a:ea typeface="Archivo Light"/>
              <a:cs typeface="Archivo Light"/>
              <a:sym typeface="Archivo Light"/>
            </a:endParaRPr>
          </a:p>
          <a:p>
            <a:pPr indent="0" lvl="0" marL="0" marR="0" rtl="0" algn="l">
              <a:spcBef>
                <a:spcPts val="0"/>
              </a:spcBef>
              <a:spcAft>
                <a:spcPts val="0"/>
              </a:spcAft>
              <a:buNone/>
            </a:pPr>
            <a:r>
              <a:t/>
            </a:r>
            <a:endParaRPr sz="1500">
              <a:solidFill>
                <a:schemeClr val="dk1"/>
              </a:solidFill>
              <a:latin typeface="Archivo Light"/>
              <a:ea typeface="Archivo Light"/>
              <a:cs typeface="Archivo Light"/>
              <a:sym typeface="Archivo Light"/>
            </a:endParaRPr>
          </a:p>
          <a:p>
            <a:pPr indent="0" lvl="0" marL="0" rtl="0" algn="l">
              <a:lnSpc>
                <a:spcPct val="150000"/>
              </a:lnSpc>
              <a:spcBef>
                <a:spcPts val="1200"/>
              </a:spcBef>
              <a:spcAft>
                <a:spcPts val="0"/>
              </a:spcAft>
              <a:buNone/>
            </a:pPr>
            <a:r>
              <a:rPr b="1" lang="en-US" sz="1500">
                <a:solidFill>
                  <a:schemeClr val="dk1"/>
                </a:solidFill>
                <a:latin typeface="Archivo"/>
                <a:ea typeface="Archivo"/>
                <a:cs typeface="Archivo"/>
                <a:sym typeface="Archivo"/>
              </a:rPr>
              <a:t>Players:</a:t>
            </a:r>
            <a:r>
              <a:rPr lang="en-US" sz="1500">
                <a:solidFill>
                  <a:schemeClr val="dk1"/>
                </a:solidFill>
                <a:latin typeface="Archivo Light"/>
                <a:ea typeface="Archivo Light"/>
                <a:cs typeface="Archivo Light"/>
                <a:sym typeface="Archivo Light"/>
              </a:rPr>
              <a:t> All levels from Amateur to Professional.</a:t>
            </a:r>
            <a:endParaRPr sz="1500">
              <a:solidFill>
                <a:schemeClr val="dk1"/>
              </a:solidFill>
              <a:latin typeface="Archivo Light"/>
              <a:ea typeface="Archivo Light"/>
              <a:cs typeface="Archivo Light"/>
              <a:sym typeface="Archivo Light"/>
            </a:endParaRPr>
          </a:p>
          <a:p>
            <a:pPr indent="0" lvl="0" marL="0" rtl="0" algn="l">
              <a:lnSpc>
                <a:spcPct val="150000"/>
              </a:lnSpc>
              <a:spcBef>
                <a:spcPts val="1200"/>
              </a:spcBef>
              <a:spcAft>
                <a:spcPts val="0"/>
              </a:spcAft>
              <a:buNone/>
            </a:pPr>
            <a:r>
              <a:rPr b="1" lang="en-US" sz="1500">
                <a:solidFill>
                  <a:schemeClr val="dk1"/>
                </a:solidFill>
                <a:latin typeface="Archivo"/>
                <a:ea typeface="Archivo"/>
                <a:cs typeface="Archivo"/>
                <a:sym typeface="Archivo"/>
              </a:rPr>
              <a:t>Sponsors:</a:t>
            </a:r>
            <a:r>
              <a:rPr lang="en-US" sz="1500">
                <a:solidFill>
                  <a:schemeClr val="dk1"/>
                </a:solidFill>
                <a:latin typeface="Archivo Light"/>
                <a:ea typeface="Archivo Light"/>
                <a:cs typeface="Archivo Light"/>
                <a:sym typeface="Archivo Light"/>
              </a:rPr>
              <a:t> Gain visibility, networking, and content.</a:t>
            </a:r>
            <a:endParaRPr sz="1500">
              <a:solidFill>
                <a:schemeClr val="dk1"/>
              </a:solidFill>
              <a:latin typeface="Archivo Light"/>
              <a:ea typeface="Archivo Light"/>
              <a:cs typeface="Archivo Light"/>
              <a:sym typeface="Archivo Light"/>
            </a:endParaRPr>
          </a:p>
          <a:p>
            <a:pPr indent="0" lvl="0" marL="0" rtl="0" algn="l">
              <a:lnSpc>
                <a:spcPct val="150000"/>
              </a:lnSpc>
              <a:spcBef>
                <a:spcPts val="1200"/>
              </a:spcBef>
              <a:spcAft>
                <a:spcPts val="0"/>
              </a:spcAft>
              <a:buNone/>
            </a:pPr>
            <a:r>
              <a:rPr b="1" lang="en-US" sz="1500">
                <a:solidFill>
                  <a:schemeClr val="dk1"/>
                </a:solidFill>
                <a:latin typeface="Archivo"/>
                <a:ea typeface="Archivo"/>
                <a:cs typeface="Archivo"/>
                <a:sym typeface="Archivo"/>
              </a:rPr>
              <a:t>Communities:</a:t>
            </a:r>
            <a:r>
              <a:rPr lang="en-US" sz="1500">
                <a:solidFill>
                  <a:schemeClr val="dk1"/>
                </a:solidFill>
                <a:latin typeface="Archivo Light"/>
                <a:ea typeface="Archivo Light"/>
                <a:cs typeface="Archivo Light"/>
                <a:sym typeface="Archivo Light"/>
              </a:rPr>
              <a:t> Celebrate sport, wellness, and connection.</a:t>
            </a:r>
            <a:endParaRPr sz="1500">
              <a:solidFill>
                <a:schemeClr val="dk1"/>
              </a:solidFill>
              <a:latin typeface="Archivo Light"/>
              <a:ea typeface="Archivo Light"/>
              <a:cs typeface="Archivo Light"/>
              <a:sym typeface="Archivo Light"/>
            </a:endParaRPr>
          </a:p>
          <a:p>
            <a:pPr indent="0" lvl="0" marL="0" marR="0" rtl="0" algn="l">
              <a:spcBef>
                <a:spcPts val="1200"/>
              </a:spcBef>
              <a:spcAft>
                <a:spcPts val="0"/>
              </a:spcAft>
              <a:buNone/>
            </a:pPr>
            <a:r>
              <a:t/>
            </a:r>
            <a:endParaRPr sz="1500">
              <a:solidFill>
                <a:schemeClr val="dk1"/>
              </a:solidFill>
              <a:latin typeface="Archivo Light"/>
              <a:ea typeface="Archivo Light"/>
              <a:cs typeface="Archivo Light"/>
              <a:sym typeface="Archivo Light"/>
            </a:endParaRPr>
          </a:p>
        </p:txBody>
      </p:sp>
      <p:pic>
        <p:nvPicPr>
          <p:cNvPr id="139" name="Google Shape;139;p27" title="Screenshot 2025-08-18 at 2.56.14 PM.png"/>
          <p:cNvPicPr preferRelativeResize="0"/>
          <p:nvPr/>
        </p:nvPicPr>
        <p:blipFill>
          <a:blip r:embed="rId3">
            <a:alphaModFix/>
          </a:blip>
          <a:stretch>
            <a:fillRect/>
          </a:stretch>
        </p:blipFill>
        <p:spPr>
          <a:xfrm>
            <a:off x="220825" y="1299475"/>
            <a:ext cx="6236700" cy="3843300"/>
          </a:xfrm>
          <a:prstGeom prst="flowChartAlternateProcess">
            <a:avLst/>
          </a:prstGeom>
          <a:noFill/>
          <a:ln>
            <a:noFill/>
          </a:ln>
        </p:spPr>
      </p:pic>
      <p:sp>
        <p:nvSpPr>
          <p:cNvPr id="140" name="Google Shape;140;p27"/>
          <p:cNvSpPr txBox="1"/>
          <p:nvPr/>
        </p:nvSpPr>
        <p:spPr>
          <a:xfrm>
            <a:off x="6744975" y="1600575"/>
            <a:ext cx="5201400" cy="63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700">
                <a:solidFill>
                  <a:schemeClr val="dk1"/>
                </a:solidFill>
                <a:highlight>
                  <a:srgbClr val="F7CE46"/>
                </a:highlight>
                <a:latin typeface="Bebas Neue"/>
                <a:ea typeface="Bebas Neue"/>
                <a:cs typeface="Bebas Neue"/>
                <a:sym typeface="Bebas Neue"/>
              </a:rPr>
              <a:t>The Future of Pickleball Team Competition</a:t>
            </a:r>
            <a:endParaRPr b="1" sz="2700">
              <a:solidFill>
                <a:schemeClr val="dk1"/>
              </a:solidFill>
              <a:highlight>
                <a:srgbClr val="F7CE46"/>
              </a:highlight>
              <a:latin typeface="Bebas Neue"/>
              <a:ea typeface="Bebas Neue"/>
              <a:cs typeface="Bebas Neue"/>
              <a:sym typeface="Bebas Neue"/>
            </a:endParaRPr>
          </a:p>
        </p:txBody>
      </p:sp>
      <p:pic>
        <p:nvPicPr>
          <p:cNvPr id="141" name="Google Shape;141;p27" title="wtp-logo-white.png"/>
          <p:cNvPicPr preferRelativeResize="0"/>
          <p:nvPr/>
        </p:nvPicPr>
        <p:blipFill>
          <a:blip r:embed="rId4">
            <a:alphaModFix/>
          </a:blip>
          <a:stretch>
            <a:fillRect/>
          </a:stretch>
        </p:blipFill>
        <p:spPr>
          <a:xfrm>
            <a:off x="121150" y="169850"/>
            <a:ext cx="1592070" cy="307800"/>
          </a:xfrm>
          <a:prstGeom prst="rect">
            <a:avLst/>
          </a:prstGeom>
          <a:noFill/>
          <a:ln>
            <a:noFill/>
          </a:ln>
        </p:spPr>
      </p:pic>
      <p:sp>
        <p:nvSpPr>
          <p:cNvPr id="142" name="Google Shape;142;p27"/>
          <p:cNvSpPr txBox="1"/>
          <p:nvPr/>
        </p:nvSpPr>
        <p:spPr>
          <a:xfrm>
            <a:off x="648525" y="5373025"/>
            <a:ext cx="5201400" cy="9327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lang="en-US" sz="2700">
                <a:solidFill>
                  <a:srgbClr val="F7CE46"/>
                </a:solidFill>
                <a:latin typeface="Bebas Neue"/>
                <a:ea typeface="Bebas Neue"/>
                <a:cs typeface="Bebas Neue"/>
                <a:sym typeface="Bebas Neue"/>
              </a:rPr>
              <a:t>Business growth meets the fastest-growing sport in America.</a:t>
            </a:r>
            <a:endParaRPr sz="2700">
              <a:solidFill>
                <a:srgbClr val="F7CE46"/>
              </a:solidFill>
              <a:latin typeface="Bebas Neue"/>
              <a:ea typeface="Bebas Neue"/>
              <a:cs typeface="Bebas Neue"/>
              <a:sym typeface="Bebas Neue"/>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46" name="Shape 146"/>
        <p:cNvGrpSpPr/>
        <p:nvPr/>
      </p:nvGrpSpPr>
      <p:grpSpPr>
        <a:xfrm>
          <a:off x="0" y="0"/>
          <a:ext cx="0" cy="0"/>
          <a:chOff x="0" y="0"/>
          <a:chExt cx="0" cy="0"/>
        </a:xfrm>
      </p:grpSpPr>
      <p:pic>
        <p:nvPicPr>
          <p:cNvPr id="147" name="Google Shape;147;p28"/>
          <p:cNvPicPr preferRelativeResize="0"/>
          <p:nvPr/>
        </p:nvPicPr>
        <p:blipFill>
          <a:blip r:embed="rId3">
            <a:alphaModFix/>
          </a:blip>
          <a:stretch>
            <a:fillRect/>
          </a:stretch>
        </p:blipFill>
        <p:spPr>
          <a:xfrm>
            <a:off x="0" y="-550750"/>
            <a:ext cx="11355474" cy="7648502"/>
          </a:xfrm>
          <a:prstGeom prst="rect">
            <a:avLst/>
          </a:prstGeom>
          <a:noFill/>
          <a:ln>
            <a:noFill/>
          </a:ln>
        </p:spPr>
      </p:pic>
      <p:sp>
        <p:nvSpPr>
          <p:cNvPr id="148" name="Google Shape;148;p28"/>
          <p:cNvSpPr txBox="1"/>
          <p:nvPr/>
        </p:nvSpPr>
        <p:spPr>
          <a:xfrm>
            <a:off x="917500" y="5010750"/>
            <a:ext cx="2613900" cy="13854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a:solidFill>
                  <a:schemeClr val="lt1"/>
                </a:solidFill>
                <a:latin typeface="Archivo Light"/>
                <a:ea typeface="Archivo Light"/>
                <a:cs typeface="Archivo Light"/>
                <a:sym typeface="Archivo Light"/>
              </a:rPr>
              <a:t>We showcased the WTP model during </a:t>
            </a:r>
            <a:r>
              <a:rPr b="1" lang="en-US">
                <a:solidFill>
                  <a:schemeClr val="lt1"/>
                </a:solidFill>
                <a:latin typeface="Archivo"/>
                <a:ea typeface="Archivo"/>
                <a:cs typeface="Archivo"/>
                <a:sym typeface="Archivo"/>
              </a:rPr>
              <a:t>Super Bowl week</a:t>
            </a:r>
            <a:r>
              <a:rPr lang="en-US">
                <a:solidFill>
                  <a:schemeClr val="lt1"/>
                </a:solidFill>
                <a:latin typeface="Archivo Light"/>
                <a:ea typeface="Archivo Light"/>
                <a:cs typeface="Archivo Light"/>
                <a:sym typeface="Archivo Light"/>
              </a:rPr>
              <a:t> through a </a:t>
            </a:r>
            <a:r>
              <a:rPr b="1" lang="en-US">
                <a:solidFill>
                  <a:schemeClr val="lt1"/>
                </a:solidFill>
                <a:latin typeface="Archivo"/>
                <a:ea typeface="Archivo"/>
                <a:cs typeface="Archivo"/>
                <a:sym typeface="Archivo"/>
              </a:rPr>
              <a:t>Michelob Ultra activation </a:t>
            </a:r>
            <a:r>
              <a:rPr lang="en-US">
                <a:solidFill>
                  <a:schemeClr val="lt1"/>
                </a:solidFill>
                <a:latin typeface="Archivo Light"/>
                <a:ea typeface="Archivo Light"/>
                <a:cs typeface="Archivo Light"/>
                <a:sym typeface="Archivo Light"/>
              </a:rPr>
              <a:t>that proved sponsor demand and delivered national visibility.</a:t>
            </a:r>
            <a:endParaRPr sz="1200">
              <a:latin typeface="Archivo Light"/>
              <a:ea typeface="Archivo Light"/>
              <a:cs typeface="Archivo Light"/>
              <a:sym typeface="Archivo Light"/>
            </a:endParaRPr>
          </a:p>
        </p:txBody>
      </p:sp>
      <p:sp>
        <p:nvSpPr>
          <p:cNvPr id="149" name="Google Shape;149;p28"/>
          <p:cNvSpPr txBox="1"/>
          <p:nvPr/>
        </p:nvSpPr>
        <p:spPr>
          <a:xfrm>
            <a:off x="228350" y="669100"/>
            <a:ext cx="3177300" cy="708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000">
                <a:solidFill>
                  <a:schemeClr val="lt1"/>
                </a:solidFill>
                <a:latin typeface="Candal"/>
                <a:ea typeface="Candal"/>
                <a:cs typeface="Candal"/>
                <a:sym typeface="Candal"/>
              </a:rPr>
              <a:t>ROADMAP</a:t>
            </a:r>
            <a:endParaRPr b="1" sz="4000">
              <a:solidFill>
                <a:schemeClr val="lt1"/>
              </a:solidFill>
              <a:latin typeface="Candal"/>
              <a:ea typeface="Candal"/>
              <a:cs typeface="Candal"/>
              <a:sym typeface="Candal"/>
            </a:endParaRPr>
          </a:p>
        </p:txBody>
      </p:sp>
      <p:pic>
        <p:nvPicPr>
          <p:cNvPr id="150" name="Google Shape;150;p28" title="wtp-logo-white.png"/>
          <p:cNvPicPr preferRelativeResize="0"/>
          <p:nvPr/>
        </p:nvPicPr>
        <p:blipFill>
          <a:blip r:embed="rId4">
            <a:alphaModFix/>
          </a:blip>
          <a:stretch>
            <a:fillRect/>
          </a:stretch>
        </p:blipFill>
        <p:spPr>
          <a:xfrm>
            <a:off x="121150" y="169850"/>
            <a:ext cx="1592070" cy="307800"/>
          </a:xfrm>
          <a:prstGeom prst="rect">
            <a:avLst/>
          </a:prstGeom>
          <a:noFill/>
          <a:ln>
            <a:noFill/>
          </a:ln>
        </p:spPr>
      </p:pic>
      <p:sp>
        <p:nvSpPr>
          <p:cNvPr id="151" name="Google Shape;151;p28"/>
          <p:cNvSpPr txBox="1"/>
          <p:nvPr/>
        </p:nvSpPr>
        <p:spPr>
          <a:xfrm>
            <a:off x="917500" y="4641238"/>
            <a:ext cx="21156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400">
                <a:solidFill>
                  <a:srgbClr val="F7CE46"/>
                </a:solidFill>
                <a:latin typeface="Bebas Neue"/>
                <a:ea typeface="Bebas Neue"/>
                <a:cs typeface="Bebas Neue"/>
                <a:sym typeface="Bebas Neue"/>
              </a:rPr>
              <a:t>Momentum to date</a:t>
            </a:r>
            <a:endParaRPr sz="2400">
              <a:solidFill>
                <a:srgbClr val="F7CE46"/>
              </a:solidFill>
              <a:latin typeface="Bebas Neue"/>
              <a:ea typeface="Bebas Neue"/>
              <a:cs typeface="Bebas Neue"/>
              <a:sym typeface="Bebas Neue"/>
            </a:endParaRPr>
          </a:p>
        </p:txBody>
      </p:sp>
      <p:sp>
        <p:nvSpPr>
          <p:cNvPr id="152" name="Google Shape;152;p28"/>
          <p:cNvSpPr txBox="1"/>
          <p:nvPr/>
        </p:nvSpPr>
        <p:spPr>
          <a:xfrm>
            <a:off x="2656650" y="1377088"/>
            <a:ext cx="21156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400">
                <a:solidFill>
                  <a:srgbClr val="F7CE46"/>
                </a:solidFill>
                <a:latin typeface="Bebas Neue"/>
                <a:ea typeface="Bebas Neue"/>
                <a:cs typeface="Bebas Neue"/>
                <a:sym typeface="Bebas Neue"/>
              </a:rPr>
              <a:t>Q4 2025 Launchpad</a:t>
            </a:r>
            <a:endParaRPr sz="2400">
              <a:solidFill>
                <a:srgbClr val="F7CE46"/>
              </a:solidFill>
              <a:latin typeface="Bebas Neue"/>
              <a:ea typeface="Bebas Neue"/>
              <a:cs typeface="Bebas Neue"/>
              <a:sym typeface="Bebas Neue"/>
            </a:endParaRPr>
          </a:p>
        </p:txBody>
      </p:sp>
      <p:sp>
        <p:nvSpPr>
          <p:cNvPr id="153" name="Google Shape;153;p28"/>
          <p:cNvSpPr txBox="1"/>
          <p:nvPr/>
        </p:nvSpPr>
        <p:spPr>
          <a:xfrm>
            <a:off x="2656650" y="1785000"/>
            <a:ext cx="2186700" cy="954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a:solidFill>
                  <a:schemeClr val="lt1"/>
                </a:solidFill>
                <a:latin typeface="Archivo"/>
                <a:ea typeface="Archivo"/>
                <a:cs typeface="Archivo"/>
                <a:sym typeface="Archivo"/>
              </a:rPr>
              <a:t>Oct 18 at TTC Newport Beach,</a:t>
            </a:r>
            <a:r>
              <a:rPr lang="en-US">
                <a:solidFill>
                  <a:schemeClr val="lt1"/>
                </a:solidFill>
                <a:latin typeface="Archivo Light"/>
                <a:ea typeface="Archivo Light"/>
                <a:cs typeface="Archivo Light"/>
                <a:sym typeface="Archivo Light"/>
              </a:rPr>
              <a:t> full bracket and first venue case study with App V1 live.</a:t>
            </a:r>
            <a:endParaRPr sz="1200">
              <a:latin typeface="Archivo Light"/>
              <a:ea typeface="Archivo Light"/>
              <a:cs typeface="Archivo Light"/>
              <a:sym typeface="Archivo Light"/>
            </a:endParaRPr>
          </a:p>
        </p:txBody>
      </p:sp>
      <p:sp>
        <p:nvSpPr>
          <p:cNvPr id="154" name="Google Shape;154;p28"/>
          <p:cNvSpPr txBox="1"/>
          <p:nvPr/>
        </p:nvSpPr>
        <p:spPr>
          <a:xfrm>
            <a:off x="6280650" y="5195338"/>
            <a:ext cx="21156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400">
                <a:solidFill>
                  <a:srgbClr val="F7CE46"/>
                </a:solidFill>
                <a:latin typeface="Bebas Neue"/>
                <a:ea typeface="Bebas Neue"/>
                <a:cs typeface="Bebas Neue"/>
                <a:sym typeface="Bebas Neue"/>
              </a:rPr>
              <a:t>2026 Prove Scale</a:t>
            </a:r>
            <a:endParaRPr sz="2400">
              <a:solidFill>
                <a:srgbClr val="F7CE46"/>
              </a:solidFill>
              <a:latin typeface="Bebas Neue"/>
              <a:ea typeface="Bebas Neue"/>
              <a:cs typeface="Bebas Neue"/>
              <a:sym typeface="Bebas Neue"/>
            </a:endParaRPr>
          </a:p>
        </p:txBody>
      </p:sp>
      <p:sp>
        <p:nvSpPr>
          <p:cNvPr id="155" name="Google Shape;155;p28"/>
          <p:cNvSpPr txBox="1"/>
          <p:nvPr/>
        </p:nvSpPr>
        <p:spPr>
          <a:xfrm>
            <a:off x="9367200" y="3489250"/>
            <a:ext cx="28248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2400">
                <a:solidFill>
                  <a:srgbClr val="F7CE46"/>
                </a:solidFill>
                <a:latin typeface="Bebas Neue"/>
                <a:ea typeface="Bebas Neue"/>
                <a:cs typeface="Bebas Neue"/>
                <a:sym typeface="Bebas Neue"/>
              </a:rPr>
              <a:t>2027 National Platform</a:t>
            </a:r>
            <a:endParaRPr sz="2400">
              <a:solidFill>
                <a:srgbClr val="F7CE46"/>
              </a:solidFill>
              <a:latin typeface="Bebas Neue"/>
              <a:ea typeface="Bebas Neue"/>
              <a:cs typeface="Bebas Neue"/>
              <a:sym typeface="Bebas Neue"/>
            </a:endParaRPr>
          </a:p>
        </p:txBody>
      </p:sp>
      <p:sp>
        <p:nvSpPr>
          <p:cNvPr id="156" name="Google Shape;156;p28"/>
          <p:cNvSpPr txBox="1"/>
          <p:nvPr/>
        </p:nvSpPr>
        <p:spPr>
          <a:xfrm>
            <a:off x="6540075" y="998275"/>
            <a:ext cx="22560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400">
                <a:solidFill>
                  <a:srgbClr val="F7CE46"/>
                </a:solidFill>
                <a:latin typeface="Bebas Neue"/>
                <a:ea typeface="Bebas Neue"/>
                <a:cs typeface="Bebas Neue"/>
                <a:sym typeface="Bebas Neue"/>
              </a:rPr>
              <a:t>2028+ Global hub</a:t>
            </a:r>
            <a:endParaRPr sz="2400">
              <a:solidFill>
                <a:srgbClr val="F7CE46"/>
              </a:solidFill>
              <a:latin typeface="Bebas Neue"/>
              <a:ea typeface="Bebas Neue"/>
              <a:cs typeface="Bebas Neue"/>
              <a:sym typeface="Bebas Neue"/>
            </a:endParaRPr>
          </a:p>
        </p:txBody>
      </p:sp>
      <p:sp>
        <p:nvSpPr>
          <p:cNvPr id="157" name="Google Shape;157;p28"/>
          <p:cNvSpPr txBox="1"/>
          <p:nvPr/>
        </p:nvSpPr>
        <p:spPr>
          <a:xfrm>
            <a:off x="6306825" y="5581000"/>
            <a:ext cx="2256000" cy="1169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a:solidFill>
                  <a:schemeClr val="lt1"/>
                </a:solidFill>
                <a:latin typeface="Archivo"/>
                <a:ea typeface="Archivo"/>
                <a:cs typeface="Archivo"/>
                <a:sym typeface="Archivo"/>
              </a:rPr>
              <a:t>8–12 events,</a:t>
            </a:r>
            <a:r>
              <a:rPr lang="en-US">
                <a:solidFill>
                  <a:schemeClr val="lt1"/>
                </a:solidFill>
                <a:latin typeface="Archivo Light"/>
                <a:ea typeface="Archivo Light"/>
                <a:cs typeface="Archivo Light"/>
                <a:sym typeface="Archivo Light"/>
              </a:rPr>
              <a:t> DUPR sync and WTP Ranking in App V2, Sponsor Toolkit V1, goals </a:t>
            </a:r>
            <a:r>
              <a:rPr b="1" lang="en-US">
                <a:solidFill>
                  <a:schemeClr val="lt1"/>
                </a:solidFill>
                <a:latin typeface="Archivo"/>
                <a:ea typeface="Archivo"/>
                <a:cs typeface="Archivo"/>
                <a:sym typeface="Archivo"/>
              </a:rPr>
              <a:t>10k players, 25 packages.</a:t>
            </a:r>
            <a:endParaRPr b="1" sz="1200">
              <a:latin typeface="Archivo"/>
              <a:ea typeface="Archivo"/>
              <a:cs typeface="Archivo"/>
              <a:sym typeface="Archivo"/>
            </a:endParaRPr>
          </a:p>
        </p:txBody>
      </p:sp>
      <p:sp>
        <p:nvSpPr>
          <p:cNvPr id="158" name="Google Shape;158;p28"/>
          <p:cNvSpPr txBox="1"/>
          <p:nvPr/>
        </p:nvSpPr>
        <p:spPr>
          <a:xfrm>
            <a:off x="9501000" y="3863600"/>
            <a:ext cx="25572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chemeClr val="lt1"/>
                </a:solidFill>
                <a:latin typeface="Archivo"/>
                <a:ea typeface="Archivo"/>
                <a:cs typeface="Archivo"/>
                <a:sym typeface="Archivo"/>
              </a:rPr>
              <a:t>20–30 events </a:t>
            </a:r>
            <a:r>
              <a:rPr lang="en-US">
                <a:solidFill>
                  <a:schemeClr val="lt1"/>
                </a:solidFill>
                <a:latin typeface="Archivo Light"/>
                <a:ea typeface="Archivo Light"/>
                <a:cs typeface="Archivo Light"/>
                <a:sym typeface="Archivo Light"/>
              </a:rPr>
              <a:t>with city circuits and finals, sponsor draft players onto teams like fantasy football, membership and shop live, goals 1</a:t>
            </a:r>
            <a:r>
              <a:rPr b="1" lang="en-US">
                <a:solidFill>
                  <a:schemeClr val="lt1"/>
                </a:solidFill>
                <a:latin typeface="Archivo"/>
                <a:ea typeface="Archivo"/>
                <a:cs typeface="Archivo"/>
                <a:sym typeface="Archivo"/>
              </a:rPr>
              <a:t>00k players, 5M impressions per event.</a:t>
            </a:r>
            <a:endParaRPr b="1">
              <a:solidFill>
                <a:schemeClr val="lt1"/>
              </a:solidFill>
              <a:latin typeface="Archivo"/>
              <a:ea typeface="Archivo"/>
              <a:cs typeface="Archivo"/>
              <a:sym typeface="Archivo"/>
            </a:endParaRPr>
          </a:p>
        </p:txBody>
      </p:sp>
      <p:sp>
        <p:nvSpPr>
          <p:cNvPr id="159" name="Google Shape;159;p28"/>
          <p:cNvSpPr txBox="1"/>
          <p:nvPr/>
        </p:nvSpPr>
        <p:spPr>
          <a:xfrm>
            <a:off x="6540075" y="1377100"/>
            <a:ext cx="23673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chemeClr val="lt1"/>
                </a:solidFill>
                <a:latin typeface="Archivo"/>
                <a:ea typeface="Archivo"/>
                <a:cs typeface="Archivo"/>
                <a:sym typeface="Archivo"/>
              </a:rPr>
              <a:t>International stops</a:t>
            </a:r>
            <a:r>
              <a:rPr lang="en-US">
                <a:solidFill>
                  <a:schemeClr val="lt1"/>
                </a:solidFill>
                <a:latin typeface="Archivo Light"/>
                <a:ea typeface="Archivo Light"/>
                <a:cs typeface="Archivo Light"/>
                <a:sym typeface="Archivo Light"/>
              </a:rPr>
              <a:t>, App V3 social features, ads and live streams scale, goals </a:t>
            </a:r>
            <a:r>
              <a:rPr b="1" lang="en-US">
                <a:solidFill>
                  <a:schemeClr val="lt1"/>
                </a:solidFill>
                <a:latin typeface="Archivo"/>
                <a:ea typeface="Archivo"/>
                <a:cs typeface="Archivo"/>
                <a:sym typeface="Archivo"/>
              </a:rPr>
              <a:t>500k players, 1k venues, 20M monthly sessions.</a:t>
            </a:r>
            <a:endParaRPr b="1">
              <a:solidFill>
                <a:schemeClr val="lt1"/>
              </a:solidFill>
              <a:latin typeface="Archivo"/>
              <a:ea typeface="Archivo"/>
              <a:cs typeface="Archivo"/>
              <a:sym typeface="Archivo"/>
            </a:endParaRPr>
          </a:p>
        </p:txBody>
      </p:sp>
      <p:pic>
        <p:nvPicPr>
          <p:cNvPr id="160" name="Google Shape;160;p28"/>
          <p:cNvPicPr preferRelativeResize="0"/>
          <p:nvPr/>
        </p:nvPicPr>
        <p:blipFill>
          <a:blip r:embed="rId5">
            <a:alphaModFix/>
          </a:blip>
          <a:stretch>
            <a:fillRect/>
          </a:stretch>
        </p:blipFill>
        <p:spPr>
          <a:xfrm flipH="1">
            <a:off x="1592872" y="3863600"/>
            <a:ext cx="120356" cy="708000"/>
          </a:xfrm>
          <a:prstGeom prst="rect">
            <a:avLst/>
          </a:prstGeom>
          <a:noFill/>
          <a:ln>
            <a:noFill/>
          </a:ln>
        </p:spPr>
      </p:pic>
      <p:pic>
        <p:nvPicPr>
          <p:cNvPr id="161" name="Google Shape;161;p28"/>
          <p:cNvPicPr preferRelativeResize="0"/>
          <p:nvPr/>
        </p:nvPicPr>
        <p:blipFill>
          <a:blip r:embed="rId6">
            <a:alphaModFix/>
          </a:blip>
          <a:stretch>
            <a:fillRect/>
          </a:stretch>
        </p:blipFill>
        <p:spPr>
          <a:xfrm flipH="1">
            <a:off x="3287725" y="2855613"/>
            <a:ext cx="120350" cy="835764"/>
          </a:xfrm>
          <a:prstGeom prst="rect">
            <a:avLst/>
          </a:prstGeom>
          <a:noFill/>
          <a:ln>
            <a:noFill/>
          </a:ln>
        </p:spPr>
      </p:pic>
      <p:pic>
        <p:nvPicPr>
          <p:cNvPr id="162" name="Google Shape;162;p28"/>
          <p:cNvPicPr preferRelativeResize="0"/>
          <p:nvPr/>
        </p:nvPicPr>
        <p:blipFill>
          <a:blip r:embed="rId5">
            <a:alphaModFix/>
          </a:blip>
          <a:stretch>
            <a:fillRect/>
          </a:stretch>
        </p:blipFill>
        <p:spPr>
          <a:xfrm flipH="1">
            <a:off x="7025450" y="4487372"/>
            <a:ext cx="120350" cy="707972"/>
          </a:xfrm>
          <a:prstGeom prst="rect">
            <a:avLst/>
          </a:prstGeom>
          <a:noFill/>
          <a:ln>
            <a:noFill/>
          </a:ln>
        </p:spPr>
      </p:pic>
      <p:pic>
        <p:nvPicPr>
          <p:cNvPr id="163" name="Google Shape;163;p28"/>
          <p:cNvPicPr preferRelativeResize="0"/>
          <p:nvPr/>
        </p:nvPicPr>
        <p:blipFill>
          <a:blip r:embed="rId6">
            <a:alphaModFix/>
          </a:blip>
          <a:stretch>
            <a:fillRect/>
          </a:stretch>
        </p:blipFill>
        <p:spPr>
          <a:xfrm flipH="1">
            <a:off x="7705100" y="2639188"/>
            <a:ext cx="120350" cy="835764"/>
          </a:xfrm>
          <a:prstGeom prst="rect">
            <a:avLst/>
          </a:prstGeom>
          <a:noFill/>
          <a:ln>
            <a:noFill/>
          </a:ln>
        </p:spPr>
      </p:pic>
      <p:pic>
        <p:nvPicPr>
          <p:cNvPr id="164" name="Google Shape;164;p28"/>
          <p:cNvPicPr preferRelativeResize="0"/>
          <p:nvPr/>
        </p:nvPicPr>
        <p:blipFill>
          <a:blip r:embed="rId5">
            <a:alphaModFix/>
          </a:blip>
          <a:stretch>
            <a:fillRect/>
          </a:stretch>
        </p:blipFill>
        <p:spPr>
          <a:xfrm flipH="1">
            <a:off x="9814850" y="2829876"/>
            <a:ext cx="120350" cy="707975"/>
          </a:xfrm>
          <a:prstGeom prst="rect">
            <a:avLst/>
          </a:prstGeom>
          <a:noFill/>
          <a:ln>
            <a:noFill/>
          </a:ln>
        </p:spPr>
      </p:pic>
      <p:sp>
        <p:nvSpPr>
          <p:cNvPr id="165" name="Google Shape;165;p28"/>
          <p:cNvSpPr txBox="1"/>
          <p:nvPr/>
        </p:nvSpPr>
        <p:spPr>
          <a:xfrm>
            <a:off x="9418725" y="46700"/>
            <a:ext cx="9126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400">
                <a:solidFill>
                  <a:srgbClr val="F7CE46"/>
                </a:solidFill>
                <a:latin typeface="Bebas Neue"/>
                <a:ea typeface="Bebas Neue"/>
                <a:cs typeface="Bebas Neue"/>
                <a:sym typeface="Bebas Neue"/>
              </a:rPr>
              <a:t>Vision</a:t>
            </a:r>
            <a:endParaRPr sz="2400">
              <a:solidFill>
                <a:srgbClr val="F7CE46"/>
              </a:solidFill>
              <a:latin typeface="Bebas Neue"/>
              <a:ea typeface="Bebas Neue"/>
              <a:cs typeface="Bebas Neue"/>
              <a:sym typeface="Bebas Neue"/>
            </a:endParaRPr>
          </a:p>
        </p:txBody>
      </p:sp>
      <p:pic>
        <p:nvPicPr>
          <p:cNvPr id="166" name="Google Shape;166;p28"/>
          <p:cNvPicPr preferRelativeResize="0"/>
          <p:nvPr/>
        </p:nvPicPr>
        <p:blipFill>
          <a:blip r:embed="rId6">
            <a:alphaModFix/>
          </a:blip>
          <a:stretch>
            <a:fillRect/>
          </a:stretch>
        </p:blipFill>
        <p:spPr>
          <a:xfrm flipH="1">
            <a:off x="10675200" y="1844263"/>
            <a:ext cx="120350" cy="835764"/>
          </a:xfrm>
          <a:prstGeom prst="rect">
            <a:avLst/>
          </a:prstGeom>
          <a:noFill/>
          <a:ln>
            <a:noFill/>
          </a:ln>
        </p:spPr>
      </p:pic>
      <p:sp>
        <p:nvSpPr>
          <p:cNvPr id="167" name="Google Shape;167;p28"/>
          <p:cNvSpPr txBox="1"/>
          <p:nvPr/>
        </p:nvSpPr>
        <p:spPr>
          <a:xfrm>
            <a:off x="9434100" y="388375"/>
            <a:ext cx="26910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chemeClr val="lt1"/>
                </a:solidFill>
                <a:latin typeface="Archivo Light"/>
                <a:ea typeface="Archivo Light"/>
                <a:cs typeface="Archivo Light"/>
                <a:sym typeface="Archivo Light"/>
              </a:rPr>
              <a:t>WTP becomes </a:t>
            </a:r>
            <a:r>
              <a:rPr b="1" lang="en-US">
                <a:solidFill>
                  <a:schemeClr val="lt1"/>
                </a:solidFill>
                <a:latin typeface="Archivo"/>
                <a:ea typeface="Archivo"/>
                <a:cs typeface="Archivo"/>
                <a:sym typeface="Archivo"/>
              </a:rPr>
              <a:t>the global pickleball hub </a:t>
            </a:r>
            <a:r>
              <a:rPr lang="en-US">
                <a:solidFill>
                  <a:schemeClr val="lt1"/>
                </a:solidFill>
                <a:latin typeface="Archivo Light"/>
                <a:ea typeface="Archivo Light"/>
                <a:cs typeface="Archivo Light"/>
                <a:sym typeface="Archivo Light"/>
              </a:rPr>
              <a:t>where players get live DUPR updates, earn WTP Ranking points, join drafted teams, and engage on a unified social platform.</a:t>
            </a:r>
            <a:endParaRPr>
              <a:solidFill>
                <a:schemeClr val="lt1"/>
              </a:solidFill>
              <a:latin typeface="Archivo Light"/>
              <a:ea typeface="Archivo Light"/>
              <a:cs typeface="Archivo Light"/>
              <a:sym typeface="Archivo Ligh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CC00"/>
        </a:solidFill>
      </p:bgPr>
    </p:bg>
    <p:spTree>
      <p:nvGrpSpPr>
        <p:cNvPr id="172" name="Shape 172"/>
        <p:cNvGrpSpPr/>
        <p:nvPr/>
      </p:nvGrpSpPr>
      <p:grpSpPr>
        <a:xfrm>
          <a:off x="0" y="0"/>
          <a:ext cx="0" cy="0"/>
          <a:chOff x="0" y="0"/>
          <a:chExt cx="0" cy="0"/>
        </a:xfrm>
      </p:grpSpPr>
      <p:sp>
        <p:nvSpPr>
          <p:cNvPr id="173" name="Google Shape;173;p29"/>
          <p:cNvSpPr/>
          <p:nvPr/>
        </p:nvSpPr>
        <p:spPr>
          <a:xfrm>
            <a:off x="0" y="-91225"/>
            <a:ext cx="4534500" cy="7182000"/>
          </a:xfrm>
          <a:prstGeom prst="roundRect">
            <a:avLst>
              <a:gd fmla="val 3969"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174" name="Google Shape;174;p29" title="Screenshot 2025-08-19 at 9.58.03 PM.png"/>
          <p:cNvPicPr preferRelativeResize="0"/>
          <p:nvPr/>
        </p:nvPicPr>
        <p:blipFill rotWithShape="1">
          <a:blip r:embed="rId3">
            <a:alphaModFix/>
          </a:blip>
          <a:srcRect b="0" l="0" r="0" t="645"/>
          <a:stretch/>
        </p:blipFill>
        <p:spPr>
          <a:xfrm>
            <a:off x="2177675" y="1227625"/>
            <a:ext cx="3769477" cy="2364399"/>
          </a:xfrm>
          <a:prstGeom prst="rect">
            <a:avLst/>
          </a:prstGeom>
          <a:noFill/>
          <a:ln>
            <a:noFill/>
          </a:ln>
        </p:spPr>
      </p:pic>
      <p:sp>
        <p:nvSpPr>
          <p:cNvPr id="175" name="Google Shape;175;p29"/>
          <p:cNvSpPr/>
          <p:nvPr/>
        </p:nvSpPr>
        <p:spPr>
          <a:xfrm>
            <a:off x="6313750" y="4640825"/>
            <a:ext cx="2454300" cy="1977300"/>
          </a:xfrm>
          <a:prstGeom prst="roundRect">
            <a:avLst>
              <a:gd fmla="val 3969"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6" name="Google Shape;176;p29"/>
          <p:cNvSpPr/>
          <p:nvPr/>
        </p:nvSpPr>
        <p:spPr>
          <a:xfrm>
            <a:off x="9132500" y="4640825"/>
            <a:ext cx="2454300" cy="1977300"/>
          </a:xfrm>
          <a:prstGeom prst="roundRect">
            <a:avLst>
              <a:gd fmla="val 3969"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A computer monitor with a black screen&#10;&#10;Description automatically generated" id="177" name="Google Shape;177;p29"/>
          <p:cNvPicPr preferRelativeResize="0"/>
          <p:nvPr/>
        </p:nvPicPr>
        <p:blipFill rotWithShape="1">
          <a:blip r:embed="rId4">
            <a:alphaModFix/>
          </a:blip>
          <a:srcRect b="0" l="0" r="0" t="0"/>
          <a:stretch/>
        </p:blipFill>
        <p:spPr>
          <a:xfrm>
            <a:off x="1872050" y="1066800"/>
            <a:ext cx="4375964" cy="3574025"/>
          </a:xfrm>
          <a:prstGeom prst="rect">
            <a:avLst/>
          </a:prstGeom>
          <a:noFill/>
          <a:ln>
            <a:noFill/>
          </a:ln>
        </p:spPr>
      </p:pic>
      <p:sp>
        <p:nvSpPr>
          <p:cNvPr id="178" name="Google Shape;178;p29"/>
          <p:cNvSpPr txBox="1"/>
          <p:nvPr/>
        </p:nvSpPr>
        <p:spPr>
          <a:xfrm>
            <a:off x="268649" y="4906400"/>
            <a:ext cx="3997200" cy="708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000">
                <a:solidFill>
                  <a:schemeClr val="dk1"/>
                </a:solidFill>
                <a:latin typeface="Candal"/>
                <a:ea typeface="Candal"/>
                <a:cs typeface="Candal"/>
                <a:sym typeface="Candal"/>
              </a:rPr>
              <a:t>The Platform</a:t>
            </a:r>
            <a:endParaRPr b="1" sz="4000">
              <a:solidFill>
                <a:schemeClr val="dk1"/>
              </a:solidFill>
              <a:latin typeface="Candal"/>
              <a:ea typeface="Candal"/>
              <a:cs typeface="Candal"/>
              <a:sym typeface="Candal"/>
            </a:endParaRPr>
          </a:p>
        </p:txBody>
      </p:sp>
      <p:pic>
        <p:nvPicPr>
          <p:cNvPr id="179" name="Google Shape;179;p29" title="wtp-logo-white.png"/>
          <p:cNvPicPr preferRelativeResize="0"/>
          <p:nvPr/>
        </p:nvPicPr>
        <p:blipFill>
          <a:blip r:embed="rId5">
            <a:alphaModFix/>
          </a:blip>
          <a:stretch>
            <a:fillRect/>
          </a:stretch>
        </p:blipFill>
        <p:spPr>
          <a:xfrm>
            <a:off x="121150" y="169850"/>
            <a:ext cx="1592070" cy="307800"/>
          </a:xfrm>
          <a:prstGeom prst="rect">
            <a:avLst/>
          </a:prstGeom>
          <a:noFill/>
          <a:ln>
            <a:noFill/>
          </a:ln>
        </p:spPr>
      </p:pic>
      <p:sp>
        <p:nvSpPr>
          <p:cNvPr id="180" name="Google Shape;180;p29"/>
          <p:cNvSpPr txBox="1"/>
          <p:nvPr/>
        </p:nvSpPr>
        <p:spPr>
          <a:xfrm>
            <a:off x="268650" y="5614400"/>
            <a:ext cx="4179600" cy="877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700">
                <a:solidFill>
                  <a:schemeClr val="dk1"/>
                </a:solidFill>
                <a:latin typeface="Archivo Light"/>
                <a:ea typeface="Archivo Light"/>
                <a:cs typeface="Archivo Light"/>
                <a:sym typeface="Archivo Light"/>
              </a:rPr>
              <a:t>We are building more than just a league, we’re creating </a:t>
            </a:r>
            <a:r>
              <a:rPr b="1" lang="en-US" sz="1700">
                <a:solidFill>
                  <a:schemeClr val="dk1"/>
                </a:solidFill>
                <a:highlight>
                  <a:srgbClr val="FFCC00"/>
                </a:highlight>
                <a:latin typeface="Archivo"/>
                <a:ea typeface="Archivo"/>
                <a:cs typeface="Archivo"/>
                <a:sym typeface="Archivo"/>
              </a:rPr>
              <a:t>a digital home for the pickleball community.</a:t>
            </a:r>
            <a:endParaRPr b="1" sz="1700">
              <a:solidFill>
                <a:schemeClr val="dk1"/>
              </a:solidFill>
              <a:highlight>
                <a:srgbClr val="FFCC00"/>
              </a:highlight>
              <a:latin typeface="Archivo"/>
              <a:ea typeface="Archivo"/>
              <a:cs typeface="Archivo"/>
              <a:sym typeface="Archivo"/>
            </a:endParaRPr>
          </a:p>
        </p:txBody>
      </p:sp>
      <p:sp>
        <p:nvSpPr>
          <p:cNvPr id="181" name="Google Shape;181;p29"/>
          <p:cNvSpPr/>
          <p:nvPr/>
        </p:nvSpPr>
        <p:spPr>
          <a:xfrm>
            <a:off x="4813400" y="2984700"/>
            <a:ext cx="952800" cy="1704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82" name="Google Shape;182;p29" title="Screenshot 2025-08-19 at 10.03.30 PM.png"/>
          <p:cNvPicPr preferRelativeResize="0"/>
          <p:nvPr/>
        </p:nvPicPr>
        <p:blipFill>
          <a:blip r:embed="rId6">
            <a:alphaModFix/>
          </a:blip>
          <a:stretch>
            <a:fillRect/>
          </a:stretch>
        </p:blipFill>
        <p:spPr>
          <a:xfrm>
            <a:off x="4813400" y="3079450"/>
            <a:ext cx="952800" cy="1941000"/>
          </a:xfrm>
          <a:prstGeom prst="roundRect">
            <a:avLst>
              <a:gd fmla="val 16667" name="adj"/>
            </a:avLst>
          </a:prstGeom>
          <a:noFill/>
          <a:ln>
            <a:noFill/>
          </a:ln>
        </p:spPr>
      </p:pic>
      <p:pic>
        <p:nvPicPr>
          <p:cNvPr id="183" name="Google Shape;183;p29" title="360_F_410050495_hmxOJW3jGHS7j6XaVyAMDYGcQBAjs0qQ-removebg-preview.png"/>
          <p:cNvPicPr preferRelativeResize="0"/>
          <p:nvPr/>
        </p:nvPicPr>
        <p:blipFill>
          <a:blip r:embed="rId7">
            <a:alphaModFix/>
          </a:blip>
          <a:stretch>
            <a:fillRect/>
          </a:stretch>
        </p:blipFill>
        <p:spPr>
          <a:xfrm>
            <a:off x="3985275" y="2615025"/>
            <a:ext cx="2609475" cy="2584050"/>
          </a:xfrm>
          <a:prstGeom prst="rect">
            <a:avLst/>
          </a:prstGeom>
          <a:noFill/>
          <a:ln>
            <a:noFill/>
          </a:ln>
        </p:spPr>
      </p:pic>
      <p:sp>
        <p:nvSpPr>
          <p:cNvPr id="184" name="Google Shape;184;p29"/>
          <p:cNvSpPr/>
          <p:nvPr/>
        </p:nvSpPr>
        <p:spPr>
          <a:xfrm>
            <a:off x="6346825" y="239875"/>
            <a:ext cx="2454300" cy="1977300"/>
          </a:xfrm>
          <a:prstGeom prst="roundRect">
            <a:avLst>
              <a:gd fmla="val 3969"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5" name="Google Shape;185;p29"/>
          <p:cNvSpPr/>
          <p:nvPr/>
        </p:nvSpPr>
        <p:spPr>
          <a:xfrm>
            <a:off x="9200800" y="239875"/>
            <a:ext cx="2454300" cy="1977300"/>
          </a:xfrm>
          <a:prstGeom prst="roundRect">
            <a:avLst>
              <a:gd fmla="val 3969"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6" name="Google Shape;186;p29"/>
          <p:cNvSpPr/>
          <p:nvPr/>
        </p:nvSpPr>
        <p:spPr>
          <a:xfrm>
            <a:off x="6346825" y="2440350"/>
            <a:ext cx="2454300" cy="1977300"/>
          </a:xfrm>
          <a:prstGeom prst="roundRect">
            <a:avLst>
              <a:gd fmla="val 3969"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7" name="Google Shape;187;p29"/>
          <p:cNvSpPr txBox="1"/>
          <p:nvPr/>
        </p:nvSpPr>
        <p:spPr>
          <a:xfrm>
            <a:off x="6366150" y="245750"/>
            <a:ext cx="24018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000">
                <a:solidFill>
                  <a:schemeClr val="dk1"/>
                </a:solidFill>
                <a:latin typeface="Candal"/>
                <a:ea typeface="Candal"/>
                <a:cs typeface="Candal"/>
                <a:sym typeface="Candal"/>
              </a:rPr>
              <a:t>Player Database</a:t>
            </a:r>
            <a:endParaRPr sz="2000"/>
          </a:p>
        </p:txBody>
      </p:sp>
      <p:sp>
        <p:nvSpPr>
          <p:cNvPr id="188" name="Google Shape;188;p29"/>
          <p:cNvSpPr/>
          <p:nvPr/>
        </p:nvSpPr>
        <p:spPr>
          <a:xfrm>
            <a:off x="9200800" y="2440350"/>
            <a:ext cx="2454300" cy="1977300"/>
          </a:xfrm>
          <a:prstGeom prst="roundRect">
            <a:avLst>
              <a:gd fmla="val 3969"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9" name="Google Shape;189;p29"/>
          <p:cNvSpPr txBox="1"/>
          <p:nvPr/>
        </p:nvSpPr>
        <p:spPr>
          <a:xfrm>
            <a:off x="9200775" y="245750"/>
            <a:ext cx="18591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000">
                <a:solidFill>
                  <a:schemeClr val="dk1"/>
                </a:solidFill>
                <a:latin typeface="Candal"/>
                <a:ea typeface="Candal"/>
                <a:cs typeface="Candal"/>
                <a:sym typeface="Candal"/>
              </a:rPr>
              <a:t>Event Engine</a:t>
            </a:r>
            <a:endParaRPr sz="2000"/>
          </a:p>
        </p:txBody>
      </p:sp>
      <p:sp>
        <p:nvSpPr>
          <p:cNvPr id="190" name="Google Shape;190;p29"/>
          <p:cNvSpPr txBox="1"/>
          <p:nvPr/>
        </p:nvSpPr>
        <p:spPr>
          <a:xfrm>
            <a:off x="6346825" y="2443275"/>
            <a:ext cx="21867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000">
                <a:solidFill>
                  <a:schemeClr val="dk1"/>
                </a:solidFill>
                <a:latin typeface="Candal"/>
                <a:ea typeface="Candal"/>
                <a:cs typeface="Candal"/>
                <a:sym typeface="Candal"/>
              </a:rPr>
              <a:t>Rankings &amp; Identity </a:t>
            </a:r>
            <a:endParaRPr sz="2000"/>
          </a:p>
        </p:txBody>
      </p:sp>
      <p:sp>
        <p:nvSpPr>
          <p:cNvPr id="191" name="Google Shape;191;p29"/>
          <p:cNvSpPr txBox="1"/>
          <p:nvPr/>
        </p:nvSpPr>
        <p:spPr>
          <a:xfrm>
            <a:off x="9200800" y="2446288"/>
            <a:ext cx="24924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000">
                <a:solidFill>
                  <a:schemeClr val="dk1"/>
                </a:solidFill>
                <a:latin typeface="Candal"/>
                <a:ea typeface="Candal"/>
                <a:cs typeface="Candal"/>
                <a:sym typeface="Candal"/>
              </a:rPr>
              <a:t>Sponsor &amp; Team Marketplace</a:t>
            </a:r>
            <a:endParaRPr sz="2000"/>
          </a:p>
        </p:txBody>
      </p:sp>
      <p:sp>
        <p:nvSpPr>
          <p:cNvPr id="192" name="Google Shape;192;p29"/>
          <p:cNvSpPr txBox="1"/>
          <p:nvPr/>
        </p:nvSpPr>
        <p:spPr>
          <a:xfrm>
            <a:off x="6313750" y="4640825"/>
            <a:ext cx="17535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000">
                <a:solidFill>
                  <a:schemeClr val="dk1"/>
                </a:solidFill>
                <a:latin typeface="Candal"/>
                <a:ea typeface="Candal"/>
                <a:cs typeface="Candal"/>
                <a:sym typeface="Candal"/>
              </a:rPr>
              <a:t>Venue Toolkit</a:t>
            </a:r>
            <a:endParaRPr sz="2000"/>
          </a:p>
        </p:txBody>
      </p:sp>
      <p:sp>
        <p:nvSpPr>
          <p:cNvPr id="193" name="Google Shape;193;p29"/>
          <p:cNvSpPr txBox="1"/>
          <p:nvPr/>
        </p:nvSpPr>
        <p:spPr>
          <a:xfrm>
            <a:off x="9113450" y="4640825"/>
            <a:ext cx="2492400" cy="846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000">
                <a:solidFill>
                  <a:schemeClr val="dk1"/>
                </a:solidFill>
                <a:latin typeface="Candal"/>
                <a:ea typeface="Candal"/>
                <a:cs typeface="Candal"/>
                <a:sym typeface="Candal"/>
              </a:rPr>
              <a:t>Shop &amp; Memberships</a:t>
            </a:r>
            <a:r>
              <a:rPr b="1" lang="en-US" sz="2300">
                <a:solidFill>
                  <a:schemeClr val="dk1"/>
                </a:solidFill>
                <a:latin typeface="Candal"/>
                <a:ea typeface="Candal"/>
                <a:cs typeface="Candal"/>
                <a:sym typeface="Candal"/>
              </a:rPr>
              <a:t> </a:t>
            </a:r>
            <a:endParaRPr sz="2300"/>
          </a:p>
        </p:txBody>
      </p:sp>
      <p:sp>
        <p:nvSpPr>
          <p:cNvPr id="194" name="Google Shape;194;p29"/>
          <p:cNvSpPr txBox="1"/>
          <p:nvPr/>
        </p:nvSpPr>
        <p:spPr>
          <a:xfrm>
            <a:off x="6346825" y="1085875"/>
            <a:ext cx="2454300" cy="954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a:solidFill>
                  <a:schemeClr val="dk1"/>
                </a:solidFill>
                <a:latin typeface="Archivo Light"/>
                <a:ea typeface="Archivo Light"/>
                <a:cs typeface="Archivo Light"/>
                <a:sym typeface="Archivo Light"/>
              </a:rPr>
              <a:t>Stores level, city, interests, and play history. Can segment and message the right groups.</a:t>
            </a:r>
            <a:endParaRPr>
              <a:solidFill>
                <a:schemeClr val="dk1"/>
              </a:solidFill>
              <a:latin typeface="Archivo Light"/>
              <a:ea typeface="Archivo Light"/>
              <a:cs typeface="Archivo Light"/>
              <a:sym typeface="Archivo Light"/>
            </a:endParaRPr>
          </a:p>
        </p:txBody>
      </p:sp>
      <p:sp>
        <p:nvSpPr>
          <p:cNvPr id="195" name="Google Shape;195;p29"/>
          <p:cNvSpPr txBox="1"/>
          <p:nvPr/>
        </p:nvSpPr>
        <p:spPr>
          <a:xfrm>
            <a:off x="9200800" y="1085875"/>
            <a:ext cx="2454300" cy="954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a:solidFill>
                  <a:schemeClr val="dk1"/>
                </a:solidFill>
                <a:latin typeface="Archivo Light"/>
                <a:ea typeface="Archivo Light"/>
                <a:cs typeface="Archivo Light"/>
                <a:sym typeface="Archivo Light"/>
              </a:rPr>
              <a:t>Registration and scheduling in the app; runs round robin, ladders, and team formats. Live scoring and payouts.</a:t>
            </a:r>
            <a:endParaRPr>
              <a:solidFill>
                <a:schemeClr val="dk1"/>
              </a:solidFill>
              <a:latin typeface="Archivo Light"/>
              <a:ea typeface="Archivo Light"/>
              <a:cs typeface="Archivo Light"/>
              <a:sym typeface="Archivo Light"/>
            </a:endParaRPr>
          </a:p>
        </p:txBody>
      </p:sp>
      <p:sp>
        <p:nvSpPr>
          <p:cNvPr id="196" name="Google Shape;196;p29"/>
          <p:cNvSpPr txBox="1"/>
          <p:nvPr/>
        </p:nvSpPr>
        <p:spPr>
          <a:xfrm>
            <a:off x="6346825" y="3289100"/>
            <a:ext cx="2454300" cy="954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a:solidFill>
                  <a:schemeClr val="dk1"/>
                </a:solidFill>
                <a:latin typeface="Archivo Light"/>
                <a:ea typeface="Archivo Light"/>
                <a:cs typeface="Archivo Light"/>
                <a:sym typeface="Archivo Light"/>
              </a:rPr>
              <a:t>Unified ratings and season points; builds storylines and badges. Can spotlight streaks and milestones.</a:t>
            </a:r>
            <a:endParaRPr>
              <a:solidFill>
                <a:schemeClr val="dk1"/>
              </a:solidFill>
              <a:latin typeface="Archivo Light"/>
              <a:ea typeface="Archivo Light"/>
              <a:cs typeface="Archivo Light"/>
              <a:sym typeface="Archivo Light"/>
            </a:endParaRPr>
          </a:p>
        </p:txBody>
      </p:sp>
      <p:sp>
        <p:nvSpPr>
          <p:cNvPr id="197" name="Google Shape;197;p29"/>
          <p:cNvSpPr txBox="1"/>
          <p:nvPr/>
        </p:nvSpPr>
        <p:spPr>
          <a:xfrm>
            <a:off x="9200800" y="3289088"/>
            <a:ext cx="2454300" cy="954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a:solidFill>
                  <a:schemeClr val="dk1"/>
                </a:solidFill>
                <a:latin typeface="Archivo Light"/>
                <a:ea typeface="Archivo Light"/>
                <a:cs typeface="Archivo Light"/>
                <a:sym typeface="Archivo Light"/>
              </a:rPr>
              <a:t>Sponsor tools in the app; create teams for a day, draft pools, and activations. Can track impressions and ROI.</a:t>
            </a:r>
            <a:endParaRPr>
              <a:solidFill>
                <a:schemeClr val="dk1"/>
              </a:solidFill>
              <a:latin typeface="Archivo Light"/>
              <a:ea typeface="Archivo Light"/>
              <a:cs typeface="Archivo Light"/>
              <a:sym typeface="Archivo Light"/>
            </a:endParaRPr>
          </a:p>
        </p:txBody>
      </p:sp>
      <p:sp>
        <p:nvSpPr>
          <p:cNvPr id="198" name="Google Shape;198;p29"/>
          <p:cNvSpPr txBox="1"/>
          <p:nvPr/>
        </p:nvSpPr>
        <p:spPr>
          <a:xfrm>
            <a:off x="6339900" y="5492325"/>
            <a:ext cx="2454300" cy="954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a:solidFill>
                  <a:schemeClr val="dk1"/>
                </a:solidFill>
                <a:latin typeface="Archivo Light"/>
                <a:ea typeface="Archivo Light"/>
                <a:cs typeface="Archivo Light"/>
                <a:sym typeface="Archivo Light"/>
              </a:rPr>
              <a:t>Venue pages in the app; calendars, court maps, staffing, and inventory. Can share revenue with partners.</a:t>
            </a:r>
            <a:endParaRPr>
              <a:solidFill>
                <a:schemeClr val="dk1"/>
              </a:solidFill>
              <a:latin typeface="Archivo Light"/>
              <a:ea typeface="Archivo Light"/>
              <a:cs typeface="Archivo Light"/>
              <a:sym typeface="Archivo Light"/>
            </a:endParaRPr>
          </a:p>
        </p:txBody>
      </p:sp>
      <p:sp>
        <p:nvSpPr>
          <p:cNvPr id="199" name="Google Shape;199;p29"/>
          <p:cNvSpPr txBox="1"/>
          <p:nvPr/>
        </p:nvSpPr>
        <p:spPr>
          <a:xfrm>
            <a:off x="9113450" y="5600025"/>
            <a:ext cx="2454300" cy="738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a:solidFill>
                  <a:schemeClr val="dk1"/>
                </a:solidFill>
                <a:latin typeface="Archivo Light"/>
                <a:ea typeface="Archivo Light"/>
                <a:cs typeface="Archivo Light"/>
                <a:sym typeface="Archivo Light"/>
              </a:rPr>
              <a:t>Incorporated shop in the app; can embed your products and prompt them on the app.</a:t>
            </a:r>
            <a:endParaRPr>
              <a:solidFill>
                <a:schemeClr val="dk1"/>
              </a:solidFill>
              <a:latin typeface="Archivo Light"/>
              <a:ea typeface="Archivo Light"/>
              <a:cs typeface="Archivo Light"/>
              <a:sym typeface="Archivo Ligh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3" name="Shape 203"/>
        <p:cNvGrpSpPr/>
        <p:nvPr/>
      </p:nvGrpSpPr>
      <p:grpSpPr>
        <a:xfrm>
          <a:off x="0" y="0"/>
          <a:ext cx="0" cy="0"/>
          <a:chOff x="0" y="0"/>
          <a:chExt cx="0" cy="0"/>
        </a:xfrm>
      </p:grpSpPr>
      <p:sp>
        <p:nvSpPr>
          <p:cNvPr id="204" name="Google Shape;204;p30"/>
          <p:cNvSpPr/>
          <p:nvPr/>
        </p:nvSpPr>
        <p:spPr>
          <a:xfrm>
            <a:off x="0" y="-290286"/>
            <a:ext cx="12192000" cy="3719400"/>
          </a:xfrm>
          <a:prstGeom prst="roundRect">
            <a:avLst>
              <a:gd fmla="val 3969" name="adj"/>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5" name="Google Shape;205;p30"/>
          <p:cNvSpPr txBox="1"/>
          <p:nvPr/>
        </p:nvSpPr>
        <p:spPr>
          <a:xfrm>
            <a:off x="2378475" y="294025"/>
            <a:ext cx="7684500" cy="1323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000">
                <a:solidFill>
                  <a:schemeClr val="lt1"/>
                </a:solidFill>
                <a:latin typeface="Candal"/>
                <a:ea typeface="Candal"/>
                <a:cs typeface="Candal"/>
                <a:sym typeface="Candal"/>
              </a:rPr>
              <a:t>Why Brands </a:t>
            </a:r>
            <a:r>
              <a:rPr b="1" lang="en-US" sz="4000">
                <a:solidFill>
                  <a:srgbClr val="FFCC00"/>
                </a:solidFill>
                <a:latin typeface="Candal"/>
                <a:ea typeface="Candal"/>
                <a:cs typeface="Candal"/>
                <a:sym typeface="Candal"/>
              </a:rPr>
              <a:t>Partner</a:t>
            </a:r>
            <a:r>
              <a:rPr b="1" lang="en-US" sz="4000">
                <a:solidFill>
                  <a:schemeClr val="lt1"/>
                </a:solidFill>
                <a:latin typeface="Candal"/>
                <a:ea typeface="Candal"/>
                <a:cs typeface="Candal"/>
                <a:sym typeface="Candal"/>
              </a:rPr>
              <a:t> with World Team Pickleball</a:t>
            </a:r>
            <a:endParaRPr b="1" sz="4000">
              <a:solidFill>
                <a:schemeClr val="lt1"/>
              </a:solidFill>
              <a:latin typeface="Candal"/>
              <a:ea typeface="Candal"/>
              <a:cs typeface="Candal"/>
              <a:sym typeface="Candal"/>
            </a:endParaRPr>
          </a:p>
        </p:txBody>
      </p:sp>
      <p:sp>
        <p:nvSpPr>
          <p:cNvPr id="206" name="Google Shape;206;p30"/>
          <p:cNvSpPr/>
          <p:nvPr/>
        </p:nvSpPr>
        <p:spPr>
          <a:xfrm>
            <a:off x="204575" y="2945250"/>
            <a:ext cx="2645100" cy="2345700"/>
          </a:xfrm>
          <a:prstGeom prst="roundRect">
            <a:avLst>
              <a:gd fmla="val 8189" name="adj"/>
            </a:avLst>
          </a:prstGeom>
          <a:solidFill>
            <a:srgbClr val="FFCC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07" name="Google Shape;207;p30"/>
          <p:cNvSpPr/>
          <p:nvPr/>
        </p:nvSpPr>
        <p:spPr>
          <a:xfrm>
            <a:off x="3238200" y="2945250"/>
            <a:ext cx="2645100" cy="2345700"/>
          </a:xfrm>
          <a:prstGeom prst="roundRect">
            <a:avLst>
              <a:gd fmla="val 8189" name="adj"/>
            </a:avLst>
          </a:prstGeom>
          <a:solidFill>
            <a:srgbClr val="FFCC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08" name="Google Shape;208;p30"/>
          <p:cNvSpPr/>
          <p:nvPr/>
        </p:nvSpPr>
        <p:spPr>
          <a:xfrm>
            <a:off x="6271825" y="2945250"/>
            <a:ext cx="2645100" cy="2345700"/>
          </a:xfrm>
          <a:prstGeom prst="roundRect">
            <a:avLst>
              <a:gd fmla="val 8189" name="adj"/>
            </a:avLst>
          </a:prstGeom>
          <a:solidFill>
            <a:srgbClr val="FFCC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09" name="Google Shape;209;p30"/>
          <p:cNvSpPr txBox="1"/>
          <p:nvPr/>
        </p:nvSpPr>
        <p:spPr>
          <a:xfrm>
            <a:off x="682325" y="1810375"/>
            <a:ext cx="1689600" cy="1139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400">
                <a:solidFill>
                  <a:schemeClr val="lt1"/>
                </a:solidFill>
                <a:latin typeface="Bebas Neue"/>
                <a:ea typeface="Bebas Neue"/>
                <a:cs typeface="Bebas Neue"/>
                <a:sym typeface="Bebas Neue"/>
              </a:rPr>
              <a:t>Massive Reach</a:t>
            </a:r>
            <a:endParaRPr b="1" sz="2800">
              <a:solidFill>
                <a:schemeClr val="lt1"/>
              </a:solidFill>
              <a:latin typeface="Bebas Neue"/>
              <a:ea typeface="Bebas Neue"/>
              <a:cs typeface="Bebas Neue"/>
              <a:sym typeface="Bebas Neue"/>
            </a:endParaRPr>
          </a:p>
        </p:txBody>
      </p:sp>
      <p:sp>
        <p:nvSpPr>
          <p:cNvPr id="210" name="Google Shape;210;p30"/>
          <p:cNvSpPr txBox="1"/>
          <p:nvPr/>
        </p:nvSpPr>
        <p:spPr>
          <a:xfrm>
            <a:off x="3287701" y="1810378"/>
            <a:ext cx="2509200" cy="1139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400">
                <a:solidFill>
                  <a:schemeClr val="lt1"/>
                </a:solidFill>
                <a:latin typeface="Bebas Neue"/>
                <a:ea typeface="Bebas Neue"/>
                <a:cs typeface="Bebas Neue"/>
                <a:sym typeface="Bebas Neue"/>
              </a:rPr>
              <a:t>Authentic Engagement</a:t>
            </a:r>
            <a:endParaRPr b="1" sz="3400">
              <a:solidFill>
                <a:schemeClr val="lt1"/>
              </a:solidFill>
              <a:latin typeface="Bebas Neue"/>
              <a:ea typeface="Bebas Neue"/>
              <a:cs typeface="Bebas Neue"/>
              <a:sym typeface="Bebas Neue"/>
            </a:endParaRPr>
          </a:p>
        </p:txBody>
      </p:sp>
      <p:sp>
        <p:nvSpPr>
          <p:cNvPr id="211" name="Google Shape;211;p30"/>
          <p:cNvSpPr txBox="1"/>
          <p:nvPr/>
        </p:nvSpPr>
        <p:spPr>
          <a:xfrm>
            <a:off x="6135777" y="1810378"/>
            <a:ext cx="2781300" cy="1139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400">
                <a:solidFill>
                  <a:schemeClr val="lt1"/>
                </a:solidFill>
                <a:latin typeface="Bebas Neue"/>
                <a:ea typeface="Bebas Neue"/>
                <a:cs typeface="Bebas Neue"/>
                <a:sym typeface="Bebas Neue"/>
              </a:rPr>
              <a:t>Brand Alignment with Lifestyle</a:t>
            </a:r>
            <a:endParaRPr b="1" sz="3400">
              <a:solidFill>
                <a:schemeClr val="lt1"/>
              </a:solidFill>
              <a:latin typeface="Bebas Neue"/>
              <a:ea typeface="Bebas Neue"/>
              <a:cs typeface="Bebas Neue"/>
              <a:sym typeface="Bebas Neue"/>
            </a:endParaRPr>
          </a:p>
        </p:txBody>
      </p:sp>
      <p:pic>
        <p:nvPicPr>
          <p:cNvPr id="212" name="Google Shape;212;p30" title="wtp-logo-white.png"/>
          <p:cNvPicPr preferRelativeResize="0"/>
          <p:nvPr/>
        </p:nvPicPr>
        <p:blipFill>
          <a:blip r:embed="rId3">
            <a:alphaModFix/>
          </a:blip>
          <a:stretch>
            <a:fillRect/>
          </a:stretch>
        </p:blipFill>
        <p:spPr>
          <a:xfrm>
            <a:off x="121150" y="169850"/>
            <a:ext cx="1592070" cy="307800"/>
          </a:xfrm>
          <a:prstGeom prst="rect">
            <a:avLst/>
          </a:prstGeom>
          <a:noFill/>
          <a:ln>
            <a:noFill/>
          </a:ln>
        </p:spPr>
      </p:pic>
      <p:sp>
        <p:nvSpPr>
          <p:cNvPr id="213" name="Google Shape;213;p30"/>
          <p:cNvSpPr/>
          <p:nvPr/>
        </p:nvSpPr>
        <p:spPr>
          <a:xfrm>
            <a:off x="9255950" y="2945250"/>
            <a:ext cx="2645100" cy="2345700"/>
          </a:xfrm>
          <a:prstGeom prst="roundRect">
            <a:avLst>
              <a:gd fmla="val 8189" name="adj"/>
            </a:avLst>
          </a:prstGeom>
          <a:solidFill>
            <a:srgbClr val="FFCC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14" name="Google Shape;214;p30"/>
          <p:cNvSpPr txBox="1"/>
          <p:nvPr/>
        </p:nvSpPr>
        <p:spPr>
          <a:xfrm>
            <a:off x="8974551" y="1810375"/>
            <a:ext cx="3072000" cy="1139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400">
                <a:solidFill>
                  <a:schemeClr val="lt1"/>
                </a:solidFill>
                <a:latin typeface="Bebas Neue"/>
                <a:ea typeface="Bebas Neue"/>
                <a:cs typeface="Bebas Neue"/>
                <a:sym typeface="Bebas Neue"/>
              </a:rPr>
              <a:t>Flexible Activation Opportunities</a:t>
            </a:r>
            <a:r>
              <a:rPr lang="en-US" sz="2000">
                <a:solidFill>
                  <a:schemeClr val="lt1"/>
                </a:solidFill>
                <a:latin typeface="Candal"/>
                <a:ea typeface="Candal"/>
                <a:cs typeface="Candal"/>
                <a:sym typeface="Candal"/>
              </a:rPr>
              <a:t> </a:t>
            </a:r>
            <a:endParaRPr>
              <a:solidFill>
                <a:schemeClr val="lt1"/>
              </a:solidFill>
              <a:latin typeface="Candal"/>
              <a:ea typeface="Candal"/>
              <a:cs typeface="Candal"/>
              <a:sym typeface="Candal"/>
            </a:endParaRPr>
          </a:p>
        </p:txBody>
      </p:sp>
      <p:sp>
        <p:nvSpPr>
          <p:cNvPr id="215" name="Google Shape;215;p30"/>
          <p:cNvSpPr txBox="1"/>
          <p:nvPr/>
        </p:nvSpPr>
        <p:spPr>
          <a:xfrm>
            <a:off x="197600" y="2945250"/>
            <a:ext cx="2645100" cy="2345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500">
                <a:solidFill>
                  <a:schemeClr val="dk1"/>
                </a:solidFill>
                <a:latin typeface="Archivo Light"/>
                <a:ea typeface="Archivo Light"/>
                <a:cs typeface="Archivo Light"/>
                <a:sym typeface="Archivo Light"/>
              </a:rPr>
              <a:t>Pickleball is one of the fastest-growing sports in America, with 36M players and a </a:t>
            </a:r>
            <a:r>
              <a:rPr b="1" lang="en-US" sz="1500">
                <a:solidFill>
                  <a:schemeClr val="dk1"/>
                </a:solidFill>
                <a:latin typeface="Archivo"/>
                <a:ea typeface="Archivo"/>
                <a:cs typeface="Archivo"/>
                <a:sym typeface="Archivo"/>
              </a:rPr>
              <a:t>159% participation jump since 2019</a:t>
            </a:r>
            <a:r>
              <a:rPr lang="en-US" sz="1500">
                <a:solidFill>
                  <a:schemeClr val="dk1"/>
                </a:solidFill>
                <a:latin typeface="Archivo Light"/>
                <a:ea typeface="Archivo Light"/>
                <a:cs typeface="Archivo Light"/>
                <a:sym typeface="Archivo Light"/>
              </a:rPr>
              <a:t>. Partnering with WTP gives brands </a:t>
            </a:r>
            <a:r>
              <a:rPr b="1" lang="en-US" sz="1500">
                <a:solidFill>
                  <a:schemeClr val="dk1"/>
                </a:solidFill>
                <a:latin typeface="Archivo"/>
                <a:ea typeface="Archivo"/>
                <a:cs typeface="Archivo"/>
                <a:sym typeface="Archivo"/>
              </a:rPr>
              <a:t>instant visibility</a:t>
            </a:r>
            <a:r>
              <a:rPr lang="en-US" sz="1500">
                <a:solidFill>
                  <a:schemeClr val="dk1"/>
                </a:solidFill>
                <a:latin typeface="Archivo Light"/>
                <a:ea typeface="Archivo Light"/>
                <a:cs typeface="Archivo Light"/>
                <a:sym typeface="Archivo Light"/>
              </a:rPr>
              <a:t> in a sport with unstoppable momentum.</a:t>
            </a:r>
            <a:endParaRPr sz="1500">
              <a:solidFill>
                <a:schemeClr val="dk1"/>
              </a:solidFill>
              <a:latin typeface="Archivo Light"/>
              <a:ea typeface="Archivo Light"/>
              <a:cs typeface="Archivo Light"/>
              <a:sym typeface="Archivo Light"/>
            </a:endParaRPr>
          </a:p>
        </p:txBody>
      </p:sp>
      <p:sp>
        <p:nvSpPr>
          <p:cNvPr id="216" name="Google Shape;216;p30"/>
          <p:cNvSpPr txBox="1"/>
          <p:nvPr/>
        </p:nvSpPr>
        <p:spPr>
          <a:xfrm>
            <a:off x="3234651" y="2945250"/>
            <a:ext cx="2645100" cy="2153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500">
                <a:solidFill>
                  <a:schemeClr val="dk1"/>
                </a:solidFill>
                <a:latin typeface="Archivo Light"/>
                <a:ea typeface="Archivo Light"/>
                <a:cs typeface="Archivo Light"/>
                <a:sym typeface="Archivo Light"/>
              </a:rPr>
              <a:t>WTP</a:t>
            </a:r>
            <a:r>
              <a:rPr b="1" lang="en-US" sz="1500">
                <a:solidFill>
                  <a:schemeClr val="dk1"/>
                </a:solidFill>
                <a:latin typeface="Archivo"/>
                <a:ea typeface="Archivo"/>
                <a:cs typeface="Archivo"/>
                <a:sym typeface="Archivo"/>
              </a:rPr>
              <a:t> builds real fan connections</a:t>
            </a:r>
            <a:r>
              <a:rPr lang="en-US" sz="1500">
                <a:solidFill>
                  <a:schemeClr val="dk1"/>
                </a:solidFill>
                <a:latin typeface="Archivo Light"/>
                <a:ea typeface="Archivo Light"/>
                <a:cs typeface="Archivo Light"/>
                <a:sym typeface="Archivo Light"/>
              </a:rPr>
              <a:t> through tournaments, social activations, and grassroots events. </a:t>
            </a:r>
            <a:r>
              <a:rPr b="1" lang="en-US" sz="1500">
                <a:solidFill>
                  <a:schemeClr val="dk1"/>
                </a:solidFill>
                <a:latin typeface="Archivo"/>
                <a:ea typeface="Archivo"/>
                <a:cs typeface="Archivo"/>
                <a:sym typeface="Archivo"/>
              </a:rPr>
              <a:t>With 3–4x higher engagement</a:t>
            </a:r>
            <a:r>
              <a:rPr lang="en-US" sz="1500">
                <a:solidFill>
                  <a:schemeClr val="dk1"/>
                </a:solidFill>
                <a:latin typeface="Archivo Light"/>
                <a:ea typeface="Archivo Light"/>
                <a:cs typeface="Archivo Light"/>
                <a:sym typeface="Archivo Light"/>
              </a:rPr>
              <a:t> than industry norms, sponsors interact directly with passionate communities.</a:t>
            </a:r>
            <a:endParaRPr sz="1500">
              <a:solidFill>
                <a:schemeClr val="dk1"/>
              </a:solidFill>
              <a:latin typeface="Archivo Light"/>
              <a:ea typeface="Archivo Light"/>
              <a:cs typeface="Archivo Light"/>
              <a:sym typeface="Archivo Light"/>
            </a:endParaRPr>
          </a:p>
        </p:txBody>
      </p:sp>
      <p:sp>
        <p:nvSpPr>
          <p:cNvPr id="217" name="Google Shape;217;p30"/>
          <p:cNvSpPr txBox="1"/>
          <p:nvPr/>
        </p:nvSpPr>
        <p:spPr>
          <a:xfrm>
            <a:off x="6271825" y="2949475"/>
            <a:ext cx="2645100" cy="1750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500">
                <a:solidFill>
                  <a:schemeClr val="dk1"/>
                </a:solidFill>
                <a:latin typeface="Archivo Light"/>
                <a:ea typeface="Archivo Light"/>
                <a:cs typeface="Archivo Light"/>
                <a:sym typeface="Archivo Light"/>
              </a:rPr>
              <a:t>Pickleball is a </a:t>
            </a:r>
            <a:r>
              <a:rPr b="1" lang="en-US" sz="1500">
                <a:solidFill>
                  <a:schemeClr val="dk1"/>
                </a:solidFill>
                <a:latin typeface="Archivo"/>
                <a:ea typeface="Archivo"/>
                <a:cs typeface="Archivo"/>
                <a:sym typeface="Archivo"/>
              </a:rPr>
              <a:t>wellness-driven culture</a:t>
            </a:r>
            <a:r>
              <a:rPr lang="en-US" sz="1500">
                <a:solidFill>
                  <a:schemeClr val="dk1"/>
                </a:solidFill>
                <a:latin typeface="Archivo Light"/>
                <a:ea typeface="Archivo Light"/>
                <a:cs typeface="Archivo Light"/>
                <a:sym typeface="Archivo Light"/>
              </a:rPr>
              <a:t>, not just a sport. 70% of players rank </a:t>
            </a:r>
            <a:r>
              <a:rPr b="1" lang="en-US" sz="1500">
                <a:solidFill>
                  <a:schemeClr val="dk1"/>
                </a:solidFill>
                <a:latin typeface="Archivo"/>
                <a:ea typeface="Archivo"/>
                <a:cs typeface="Archivo"/>
                <a:sym typeface="Archivo"/>
              </a:rPr>
              <a:t>fitness and health as their top priority</a:t>
            </a:r>
            <a:r>
              <a:rPr lang="en-US" sz="1500">
                <a:solidFill>
                  <a:schemeClr val="dk1"/>
                </a:solidFill>
                <a:latin typeface="Archivo Light"/>
                <a:ea typeface="Archivo Light"/>
                <a:cs typeface="Archivo Light"/>
                <a:sym typeface="Archivo Light"/>
              </a:rPr>
              <a:t>, making WTP a natural fit for lifestyle, nutrition, and health brands.</a:t>
            </a:r>
            <a:endParaRPr sz="1500">
              <a:solidFill>
                <a:schemeClr val="dk1"/>
              </a:solidFill>
              <a:latin typeface="Archivo Light"/>
              <a:ea typeface="Archivo Light"/>
              <a:cs typeface="Archivo Light"/>
              <a:sym typeface="Archivo Light"/>
            </a:endParaRPr>
          </a:p>
        </p:txBody>
      </p:sp>
      <p:sp>
        <p:nvSpPr>
          <p:cNvPr id="218" name="Google Shape;218;p30"/>
          <p:cNvSpPr txBox="1"/>
          <p:nvPr/>
        </p:nvSpPr>
        <p:spPr>
          <a:xfrm>
            <a:off x="9255950" y="2949475"/>
            <a:ext cx="2634600" cy="1750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500">
                <a:solidFill>
                  <a:schemeClr val="dk1"/>
                </a:solidFill>
                <a:latin typeface="Archivo Light"/>
                <a:ea typeface="Archivo Light"/>
                <a:cs typeface="Archivo Light"/>
                <a:sym typeface="Archivo Light"/>
              </a:rPr>
              <a:t>Every partner has unique goals. WTP offers custom activations that </a:t>
            </a:r>
            <a:r>
              <a:rPr b="1" lang="en-US" sz="1500">
                <a:solidFill>
                  <a:schemeClr val="dk1"/>
                </a:solidFill>
                <a:latin typeface="Archivo"/>
                <a:ea typeface="Archivo"/>
                <a:cs typeface="Archivo"/>
                <a:sym typeface="Archivo"/>
              </a:rPr>
              <a:t>drive measurable results</a:t>
            </a:r>
            <a:r>
              <a:rPr lang="en-US" sz="1500">
                <a:solidFill>
                  <a:schemeClr val="dk1"/>
                </a:solidFill>
                <a:latin typeface="Archivo Light"/>
                <a:ea typeface="Archivo Light"/>
                <a:cs typeface="Archivo Light"/>
                <a:sym typeface="Archivo Light"/>
              </a:rPr>
              <a:t>, with recent sponsor campaigns showing </a:t>
            </a:r>
            <a:r>
              <a:rPr b="1" lang="en-US" sz="1500">
                <a:solidFill>
                  <a:schemeClr val="dk1"/>
                </a:solidFill>
                <a:latin typeface="Archivo"/>
                <a:ea typeface="Archivo"/>
                <a:cs typeface="Archivo"/>
                <a:sym typeface="Archivo"/>
              </a:rPr>
              <a:t>25–40% lifts in trial and awareness</a:t>
            </a:r>
            <a:r>
              <a:rPr lang="en-US" sz="1500">
                <a:solidFill>
                  <a:schemeClr val="dk1"/>
                </a:solidFill>
                <a:latin typeface="Archivo Light"/>
                <a:ea typeface="Archivo Light"/>
                <a:cs typeface="Archivo Light"/>
                <a:sym typeface="Archivo Light"/>
              </a:rPr>
              <a:t>.</a:t>
            </a:r>
            <a:endParaRPr sz="1500">
              <a:solidFill>
                <a:schemeClr val="dk1"/>
              </a:solidFill>
              <a:latin typeface="Archivo Light"/>
              <a:ea typeface="Archivo Light"/>
              <a:cs typeface="Archivo Light"/>
              <a:sym typeface="Archivo Light"/>
            </a:endParaRPr>
          </a:p>
        </p:txBody>
      </p:sp>
      <p:grpSp>
        <p:nvGrpSpPr>
          <p:cNvPr id="219" name="Google Shape;219;p30"/>
          <p:cNvGrpSpPr/>
          <p:nvPr/>
        </p:nvGrpSpPr>
        <p:grpSpPr>
          <a:xfrm>
            <a:off x="4052653" y="5392238"/>
            <a:ext cx="1146505" cy="1139095"/>
            <a:chOff x="580725" y="3617925"/>
            <a:chExt cx="299325" cy="297375"/>
          </a:xfrm>
        </p:grpSpPr>
        <p:sp>
          <p:nvSpPr>
            <p:cNvPr id="220" name="Google Shape;220;p30"/>
            <p:cNvSpPr/>
            <p:nvPr/>
          </p:nvSpPr>
          <p:spPr>
            <a:xfrm>
              <a:off x="609075" y="3662050"/>
              <a:ext cx="51225" cy="51200"/>
            </a:xfrm>
            <a:custGeom>
              <a:rect b="b" l="l" r="r" t="t"/>
              <a:pathLst>
                <a:path extrusionOk="0" h="2048" w="2049">
                  <a:moveTo>
                    <a:pt x="1041" y="0"/>
                  </a:moveTo>
                  <a:cubicBezTo>
                    <a:pt x="473" y="0"/>
                    <a:pt x="1" y="473"/>
                    <a:pt x="1" y="1040"/>
                  </a:cubicBezTo>
                  <a:cubicBezTo>
                    <a:pt x="1" y="1607"/>
                    <a:pt x="473" y="2048"/>
                    <a:pt x="1041" y="2048"/>
                  </a:cubicBezTo>
                  <a:cubicBezTo>
                    <a:pt x="1608" y="2048"/>
                    <a:pt x="2049" y="1607"/>
                    <a:pt x="2049" y="1040"/>
                  </a:cubicBezTo>
                  <a:cubicBezTo>
                    <a:pt x="2049" y="473"/>
                    <a:pt x="1608" y="0"/>
                    <a:pt x="1041" y="0"/>
                  </a:cubicBezTo>
                  <a:close/>
                </a:path>
              </a:pathLst>
            </a:custGeom>
            <a:solidFill>
              <a:schemeClr val="dk1"/>
            </a:solidFill>
            <a:ln>
              <a:noFill/>
            </a:ln>
          </p:spPr>
          <p:txBody>
            <a:bodyPr anchorCtr="0" anchor="ctr" bIns="296275" lIns="296275" spcFirstLastPara="1" rIns="296275" wrap="square" tIns="296275">
              <a:noAutofit/>
            </a:bodyPr>
            <a:lstStyle/>
            <a:p>
              <a:pPr indent="0" lvl="0" marL="0" rtl="0" algn="l">
                <a:spcBef>
                  <a:spcPts val="0"/>
                </a:spcBef>
                <a:spcAft>
                  <a:spcPts val="0"/>
                </a:spcAft>
                <a:buNone/>
              </a:pPr>
              <a:r>
                <a:t/>
              </a:r>
              <a:endParaRPr/>
            </a:p>
          </p:txBody>
        </p:sp>
        <p:sp>
          <p:nvSpPr>
            <p:cNvPr id="221" name="Google Shape;221;p30"/>
            <p:cNvSpPr/>
            <p:nvPr/>
          </p:nvSpPr>
          <p:spPr>
            <a:xfrm>
              <a:off x="668950" y="3617925"/>
              <a:ext cx="122875" cy="104475"/>
            </a:xfrm>
            <a:custGeom>
              <a:rect b="b" l="l" r="r" t="t"/>
              <a:pathLst>
                <a:path extrusionOk="0" h="4179" w="4915">
                  <a:moveTo>
                    <a:pt x="1040" y="1"/>
                  </a:moveTo>
                  <a:cubicBezTo>
                    <a:pt x="441" y="1"/>
                    <a:pt x="0" y="473"/>
                    <a:pt x="0" y="1072"/>
                  </a:cubicBezTo>
                  <a:lnTo>
                    <a:pt x="0" y="1797"/>
                  </a:lnTo>
                  <a:cubicBezTo>
                    <a:pt x="0" y="2364"/>
                    <a:pt x="473" y="2805"/>
                    <a:pt x="1040" y="2805"/>
                  </a:cubicBezTo>
                  <a:lnTo>
                    <a:pt x="2300" y="2805"/>
                  </a:lnTo>
                  <a:lnTo>
                    <a:pt x="3592" y="4097"/>
                  </a:lnTo>
                  <a:cubicBezTo>
                    <a:pt x="3672" y="4156"/>
                    <a:pt x="3764" y="4178"/>
                    <a:pt x="3853" y="4178"/>
                  </a:cubicBezTo>
                  <a:cubicBezTo>
                    <a:pt x="3905" y="4178"/>
                    <a:pt x="3955" y="4171"/>
                    <a:pt x="4001" y="4160"/>
                  </a:cubicBezTo>
                  <a:cubicBezTo>
                    <a:pt x="4127" y="4097"/>
                    <a:pt x="4190" y="3939"/>
                    <a:pt x="4190" y="3844"/>
                  </a:cubicBezTo>
                  <a:lnTo>
                    <a:pt x="4190" y="2742"/>
                  </a:lnTo>
                  <a:cubicBezTo>
                    <a:pt x="4600" y="2584"/>
                    <a:pt x="4915" y="2206"/>
                    <a:pt x="4915" y="1734"/>
                  </a:cubicBezTo>
                  <a:lnTo>
                    <a:pt x="4915" y="1072"/>
                  </a:lnTo>
                  <a:cubicBezTo>
                    <a:pt x="4915" y="473"/>
                    <a:pt x="4411" y="1"/>
                    <a:pt x="3875" y="1"/>
                  </a:cubicBezTo>
                  <a:close/>
                </a:path>
              </a:pathLst>
            </a:custGeom>
            <a:solidFill>
              <a:schemeClr val="dk1"/>
            </a:solidFill>
            <a:ln>
              <a:noFill/>
            </a:ln>
          </p:spPr>
          <p:txBody>
            <a:bodyPr anchorCtr="0" anchor="ctr" bIns="296275" lIns="296275" spcFirstLastPara="1" rIns="296275" wrap="square" tIns="296275">
              <a:noAutofit/>
            </a:bodyPr>
            <a:lstStyle/>
            <a:p>
              <a:pPr indent="0" lvl="0" marL="0" rtl="0" algn="l">
                <a:spcBef>
                  <a:spcPts val="0"/>
                </a:spcBef>
                <a:spcAft>
                  <a:spcPts val="0"/>
                </a:spcAft>
                <a:buNone/>
              </a:pPr>
              <a:r>
                <a:t/>
              </a:r>
              <a:endParaRPr/>
            </a:p>
          </p:txBody>
        </p:sp>
        <p:sp>
          <p:nvSpPr>
            <p:cNvPr id="222" name="Google Shape;222;p30"/>
            <p:cNvSpPr/>
            <p:nvPr/>
          </p:nvSpPr>
          <p:spPr>
            <a:xfrm>
              <a:off x="580725" y="3721900"/>
              <a:ext cx="141800" cy="192025"/>
            </a:xfrm>
            <a:custGeom>
              <a:rect b="b" l="l" r="r" t="t"/>
              <a:pathLst>
                <a:path extrusionOk="0" h="7681" w="5672">
                  <a:moveTo>
                    <a:pt x="3340" y="4506"/>
                  </a:moveTo>
                  <a:lnTo>
                    <a:pt x="3718" y="5577"/>
                  </a:lnTo>
                  <a:lnTo>
                    <a:pt x="1229" y="5577"/>
                  </a:lnTo>
                  <a:lnTo>
                    <a:pt x="1450" y="4600"/>
                  </a:lnTo>
                  <a:lnTo>
                    <a:pt x="1450" y="4506"/>
                  </a:lnTo>
                  <a:close/>
                  <a:moveTo>
                    <a:pt x="1450" y="1"/>
                  </a:moveTo>
                  <a:cubicBezTo>
                    <a:pt x="1135" y="1"/>
                    <a:pt x="883" y="221"/>
                    <a:pt x="788" y="505"/>
                  </a:cubicBezTo>
                  <a:lnTo>
                    <a:pt x="95" y="3624"/>
                  </a:lnTo>
                  <a:cubicBezTo>
                    <a:pt x="1" y="4096"/>
                    <a:pt x="316" y="4506"/>
                    <a:pt x="757" y="4506"/>
                  </a:cubicBezTo>
                  <a:lnTo>
                    <a:pt x="95" y="7247"/>
                  </a:lnTo>
                  <a:cubicBezTo>
                    <a:pt x="32" y="7436"/>
                    <a:pt x="158" y="7593"/>
                    <a:pt x="316" y="7656"/>
                  </a:cubicBezTo>
                  <a:cubicBezTo>
                    <a:pt x="350" y="7668"/>
                    <a:pt x="383" y="7673"/>
                    <a:pt x="415" y="7673"/>
                  </a:cubicBezTo>
                  <a:cubicBezTo>
                    <a:pt x="559" y="7673"/>
                    <a:pt x="679" y="7565"/>
                    <a:pt x="757" y="7436"/>
                  </a:cubicBezTo>
                  <a:lnTo>
                    <a:pt x="1040" y="6301"/>
                  </a:lnTo>
                  <a:lnTo>
                    <a:pt x="3939" y="6301"/>
                  </a:lnTo>
                  <a:lnTo>
                    <a:pt x="4254" y="7152"/>
                  </a:lnTo>
                  <a:cubicBezTo>
                    <a:pt x="4358" y="7492"/>
                    <a:pt x="4637" y="7680"/>
                    <a:pt x="4908" y="7680"/>
                  </a:cubicBezTo>
                  <a:cubicBezTo>
                    <a:pt x="4964" y="7680"/>
                    <a:pt x="5019" y="7672"/>
                    <a:pt x="5073" y="7656"/>
                  </a:cubicBezTo>
                  <a:cubicBezTo>
                    <a:pt x="5451" y="7593"/>
                    <a:pt x="5672" y="7184"/>
                    <a:pt x="5609" y="6837"/>
                  </a:cubicBezTo>
                  <a:lnTo>
                    <a:pt x="4569" y="3687"/>
                  </a:lnTo>
                  <a:cubicBezTo>
                    <a:pt x="4506" y="3372"/>
                    <a:pt x="4222" y="3183"/>
                    <a:pt x="3907" y="3183"/>
                  </a:cubicBezTo>
                  <a:lnTo>
                    <a:pt x="3183" y="3183"/>
                  </a:lnTo>
                  <a:cubicBezTo>
                    <a:pt x="2994" y="3183"/>
                    <a:pt x="2836" y="3025"/>
                    <a:pt x="2836" y="2836"/>
                  </a:cubicBezTo>
                  <a:cubicBezTo>
                    <a:pt x="2836" y="2615"/>
                    <a:pt x="2994" y="2458"/>
                    <a:pt x="3183" y="2458"/>
                  </a:cubicBezTo>
                  <a:lnTo>
                    <a:pt x="4222" y="2458"/>
                  </a:lnTo>
                  <a:cubicBezTo>
                    <a:pt x="4600" y="2458"/>
                    <a:pt x="4915" y="2143"/>
                    <a:pt x="4915" y="1765"/>
                  </a:cubicBezTo>
                  <a:cubicBezTo>
                    <a:pt x="4915" y="1355"/>
                    <a:pt x="4600" y="1040"/>
                    <a:pt x="4222" y="1040"/>
                  </a:cubicBezTo>
                  <a:lnTo>
                    <a:pt x="2332" y="1040"/>
                  </a:lnTo>
                  <a:lnTo>
                    <a:pt x="2080" y="379"/>
                  </a:lnTo>
                  <a:cubicBezTo>
                    <a:pt x="1985" y="158"/>
                    <a:pt x="1733" y="1"/>
                    <a:pt x="1450" y="1"/>
                  </a:cubicBezTo>
                  <a:close/>
                </a:path>
              </a:pathLst>
            </a:custGeom>
            <a:solidFill>
              <a:schemeClr val="dk1"/>
            </a:solidFill>
            <a:ln>
              <a:noFill/>
            </a:ln>
          </p:spPr>
          <p:txBody>
            <a:bodyPr anchorCtr="0" anchor="ctr" bIns="296275" lIns="296275" spcFirstLastPara="1" rIns="296275" wrap="square" tIns="296275">
              <a:noAutofit/>
            </a:bodyPr>
            <a:lstStyle/>
            <a:p>
              <a:pPr indent="0" lvl="0" marL="0" rtl="0" algn="l">
                <a:spcBef>
                  <a:spcPts val="0"/>
                </a:spcBef>
                <a:spcAft>
                  <a:spcPts val="0"/>
                </a:spcAft>
                <a:buNone/>
              </a:pPr>
              <a:r>
                <a:t/>
              </a:r>
              <a:endParaRPr/>
            </a:p>
          </p:txBody>
        </p:sp>
        <p:sp>
          <p:nvSpPr>
            <p:cNvPr id="223" name="Google Shape;223;p30"/>
            <p:cNvSpPr/>
            <p:nvPr/>
          </p:nvSpPr>
          <p:spPr>
            <a:xfrm>
              <a:off x="800475" y="3662050"/>
              <a:ext cx="51225" cy="51200"/>
            </a:xfrm>
            <a:custGeom>
              <a:rect b="b" l="l" r="r" t="t"/>
              <a:pathLst>
                <a:path extrusionOk="0" h="2048" w="2049">
                  <a:moveTo>
                    <a:pt x="1009" y="0"/>
                  </a:moveTo>
                  <a:cubicBezTo>
                    <a:pt x="442" y="0"/>
                    <a:pt x="1" y="473"/>
                    <a:pt x="1" y="1040"/>
                  </a:cubicBezTo>
                  <a:cubicBezTo>
                    <a:pt x="1" y="1607"/>
                    <a:pt x="442" y="2048"/>
                    <a:pt x="1009" y="2048"/>
                  </a:cubicBezTo>
                  <a:cubicBezTo>
                    <a:pt x="1576" y="2048"/>
                    <a:pt x="2048" y="1607"/>
                    <a:pt x="2048" y="1040"/>
                  </a:cubicBezTo>
                  <a:cubicBezTo>
                    <a:pt x="2048" y="473"/>
                    <a:pt x="1576" y="0"/>
                    <a:pt x="1009" y="0"/>
                  </a:cubicBezTo>
                  <a:close/>
                </a:path>
              </a:pathLst>
            </a:custGeom>
            <a:solidFill>
              <a:schemeClr val="dk1"/>
            </a:solidFill>
            <a:ln>
              <a:noFill/>
            </a:ln>
          </p:spPr>
          <p:txBody>
            <a:bodyPr anchorCtr="0" anchor="ctr" bIns="296275" lIns="296275" spcFirstLastPara="1" rIns="296275" wrap="square" tIns="296275">
              <a:noAutofit/>
            </a:bodyPr>
            <a:lstStyle/>
            <a:p>
              <a:pPr indent="0" lvl="0" marL="0" rtl="0" algn="l">
                <a:spcBef>
                  <a:spcPts val="0"/>
                </a:spcBef>
                <a:spcAft>
                  <a:spcPts val="0"/>
                </a:spcAft>
                <a:buNone/>
              </a:pPr>
              <a:r>
                <a:t/>
              </a:r>
              <a:endParaRPr/>
            </a:p>
          </p:txBody>
        </p:sp>
        <p:sp>
          <p:nvSpPr>
            <p:cNvPr id="224" name="Google Shape;224;p30"/>
            <p:cNvSpPr/>
            <p:nvPr/>
          </p:nvSpPr>
          <p:spPr>
            <a:xfrm>
              <a:off x="738250" y="3722700"/>
              <a:ext cx="141800" cy="192600"/>
            </a:xfrm>
            <a:custGeom>
              <a:rect b="b" l="l" r="r" t="t"/>
              <a:pathLst>
                <a:path extrusionOk="0" h="7704" w="5672">
                  <a:moveTo>
                    <a:pt x="4222" y="4474"/>
                  </a:moveTo>
                  <a:lnTo>
                    <a:pt x="4222" y="4568"/>
                  </a:lnTo>
                  <a:lnTo>
                    <a:pt x="4443" y="5545"/>
                  </a:lnTo>
                  <a:lnTo>
                    <a:pt x="1985" y="5545"/>
                  </a:lnTo>
                  <a:lnTo>
                    <a:pt x="2332" y="4474"/>
                  </a:lnTo>
                  <a:close/>
                  <a:moveTo>
                    <a:pt x="4222" y="0"/>
                  </a:moveTo>
                  <a:cubicBezTo>
                    <a:pt x="3939" y="0"/>
                    <a:pt x="3718" y="158"/>
                    <a:pt x="3592" y="378"/>
                  </a:cubicBezTo>
                  <a:lnTo>
                    <a:pt x="3340" y="1071"/>
                  </a:lnTo>
                  <a:lnTo>
                    <a:pt x="1450" y="1071"/>
                  </a:lnTo>
                  <a:cubicBezTo>
                    <a:pt x="1072" y="1071"/>
                    <a:pt x="757" y="1386"/>
                    <a:pt x="757" y="1764"/>
                  </a:cubicBezTo>
                  <a:cubicBezTo>
                    <a:pt x="757" y="2174"/>
                    <a:pt x="1072" y="2489"/>
                    <a:pt x="1450" y="2489"/>
                  </a:cubicBezTo>
                  <a:lnTo>
                    <a:pt x="2490" y="2489"/>
                  </a:lnTo>
                  <a:cubicBezTo>
                    <a:pt x="2679" y="2489"/>
                    <a:pt x="2836" y="2646"/>
                    <a:pt x="2836" y="2835"/>
                  </a:cubicBezTo>
                  <a:cubicBezTo>
                    <a:pt x="2836" y="3024"/>
                    <a:pt x="2679" y="3182"/>
                    <a:pt x="2490" y="3182"/>
                  </a:cubicBezTo>
                  <a:lnTo>
                    <a:pt x="1765" y="3182"/>
                  </a:lnTo>
                  <a:cubicBezTo>
                    <a:pt x="1450" y="3182"/>
                    <a:pt x="1198" y="3371"/>
                    <a:pt x="1103" y="3686"/>
                  </a:cubicBezTo>
                  <a:lnTo>
                    <a:pt x="95" y="6837"/>
                  </a:lnTo>
                  <a:cubicBezTo>
                    <a:pt x="1" y="7215"/>
                    <a:pt x="190" y="7593"/>
                    <a:pt x="599" y="7687"/>
                  </a:cubicBezTo>
                  <a:cubicBezTo>
                    <a:pt x="643" y="7696"/>
                    <a:pt x="690" y="7701"/>
                    <a:pt x="738" y="7701"/>
                  </a:cubicBezTo>
                  <a:cubicBezTo>
                    <a:pt x="1030" y="7701"/>
                    <a:pt x="1364" y="7531"/>
                    <a:pt x="1418" y="7152"/>
                  </a:cubicBezTo>
                  <a:lnTo>
                    <a:pt x="1733" y="6301"/>
                  </a:lnTo>
                  <a:lnTo>
                    <a:pt x="4632" y="6301"/>
                  </a:lnTo>
                  <a:lnTo>
                    <a:pt x="4915" y="7435"/>
                  </a:lnTo>
                  <a:cubicBezTo>
                    <a:pt x="4967" y="7591"/>
                    <a:pt x="5104" y="7704"/>
                    <a:pt x="5257" y="7704"/>
                  </a:cubicBezTo>
                  <a:cubicBezTo>
                    <a:pt x="5290" y="7704"/>
                    <a:pt x="5323" y="7698"/>
                    <a:pt x="5356" y="7687"/>
                  </a:cubicBezTo>
                  <a:cubicBezTo>
                    <a:pt x="5546" y="7624"/>
                    <a:pt x="5672" y="7435"/>
                    <a:pt x="5577" y="7246"/>
                  </a:cubicBezTo>
                  <a:lnTo>
                    <a:pt x="4915" y="4537"/>
                  </a:lnTo>
                  <a:cubicBezTo>
                    <a:pt x="5356" y="4474"/>
                    <a:pt x="5672" y="4064"/>
                    <a:pt x="5609" y="3623"/>
                  </a:cubicBezTo>
                  <a:lnTo>
                    <a:pt x="4884" y="504"/>
                  </a:lnTo>
                  <a:cubicBezTo>
                    <a:pt x="4821" y="189"/>
                    <a:pt x="4537" y="0"/>
                    <a:pt x="4222" y="0"/>
                  </a:cubicBezTo>
                  <a:close/>
                </a:path>
              </a:pathLst>
            </a:custGeom>
            <a:solidFill>
              <a:schemeClr val="dk1"/>
            </a:solidFill>
            <a:ln>
              <a:noFill/>
            </a:ln>
          </p:spPr>
          <p:txBody>
            <a:bodyPr anchorCtr="0" anchor="ctr" bIns="296275" lIns="296275" spcFirstLastPara="1" rIns="296275" wrap="square" tIns="296275">
              <a:noAutofit/>
            </a:bodyPr>
            <a:lstStyle/>
            <a:p>
              <a:pPr indent="0" lvl="0" marL="0" rtl="0" algn="l">
                <a:spcBef>
                  <a:spcPts val="0"/>
                </a:spcBef>
                <a:spcAft>
                  <a:spcPts val="0"/>
                </a:spcAft>
                <a:buNone/>
              </a:pPr>
              <a:r>
                <a:t/>
              </a:r>
              <a:endParaRPr/>
            </a:p>
          </p:txBody>
        </p:sp>
      </p:grpSp>
      <p:grpSp>
        <p:nvGrpSpPr>
          <p:cNvPr id="225" name="Google Shape;225;p30"/>
          <p:cNvGrpSpPr/>
          <p:nvPr/>
        </p:nvGrpSpPr>
        <p:grpSpPr>
          <a:xfrm>
            <a:off x="7021123" y="5387077"/>
            <a:ext cx="1146505" cy="1149402"/>
            <a:chOff x="-1591550" y="3597475"/>
            <a:chExt cx="293825" cy="294575"/>
          </a:xfrm>
        </p:grpSpPr>
        <p:sp>
          <p:nvSpPr>
            <p:cNvPr id="226" name="Google Shape;226;p30"/>
            <p:cNvSpPr/>
            <p:nvPr/>
          </p:nvSpPr>
          <p:spPr>
            <a:xfrm>
              <a:off x="-1509625" y="3597475"/>
              <a:ext cx="211900" cy="207150"/>
            </a:xfrm>
            <a:custGeom>
              <a:rect b="b" l="l" r="r" t="t"/>
              <a:pathLst>
                <a:path extrusionOk="0" h="8286" w="8476">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chemeClr val="dk1"/>
            </a:solidFill>
            <a:ln>
              <a:noFill/>
            </a:ln>
          </p:spPr>
          <p:txBody>
            <a:bodyPr anchorCtr="0" anchor="ctr" bIns="247750" lIns="247750" spcFirstLastPara="1" rIns="247750" wrap="square" tIns="247750">
              <a:noAutofit/>
            </a:bodyPr>
            <a:lstStyle/>
            <a:p>
              <a:pPr indent="0" lvl="0" marL="0" rtl="0" algn="l">
                <a:spcBef>
                  <a:spcPts val="0"/>
                </a:spcBef>
                <a:spcAft>
                  <a:spcPts val="0"/>
                </a:spcAft>
                <a:buNone/>
              </a:pPr>
              <a:r>
                <a:t/>
              </a:r>
              <a:endParaRPr/>
            </a:p>
          </p:txBody>
        </p:sp>
        <p:sp>
          <p:nvSpPr>
            <p:cNvPr id="227" name="Google Shape;227;p30"/>
            <p:cNvSpPr/>
            <p:nvPr/>
          </p:nvSpPr>
          <p:spPr>
            <a:xfrm>
              <a:off x="-1541125" y="3719125"/>
              <a:ext cx="120525" cy="118275"/>
            </a:xfrm>
            <a:custGeom>
              <a:rect b="b" l="l" r="r" t="t"/>
              <a:pathLst>
                <a:path extrusionOk="0" h="4731" w="4821">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chemeClr val="dk1"/>
            </a:solidFill>
            <a:ln>
              <a:noFill/>
            </a:ln>
          </p:spPr>
          <p:txBody>
            <a:bodyPr anchorCtr="0" anchor="ctr" bIns="247750" lIns="247750" spcFirstLastPara="1" rIns="247750" wrap="square" tIns="247750">
              <a:noAutofit/>
            </a:bodyPr>
            <a:lstStyle/>
            <a:p>
              <a:pPr indent="0" lvl="0" marL="0" rtl="0" algn="l">
                <a:spcBef>
                  <a:spcPts val="0"/>
                </a:spcBef>
                <a:spcAft>
                  <a:spcPts val="0"/>
                </a:spcAft>
                <a:buNone/>
              </a:pPr>
              <a:r>
                <a:t/>
              </a:r>
              <a:endParaRPr/>
            </a:p>
          </p:txBody>
        </p:sp>
        <p:sp>
          <p:nvSpPr>
            <p:cNvPr id="228" name="Google Shape;228;p30"/>
            <p:cNvSpPr/>
            <p:nvPr/>
          </p:nvSpPr>
          <p:spPr>
            <a:xfrm>
              <a:off x="-1591550" y="3668825"/>
              <a:ext cx="222925" cy="223225"/>
            </a:xfrm>
            <a:custGeom>
              <a:rect b="b" l="l" r="r" t="t"/>
              <a:pathLst>
                <a:path extrusionOk="0" h="8929" w="8917">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chemeClr val="dk1"/>
            </a:solidFill>
            <a:ln>
              <a:noFill/>
            </a:ln>
          </p:spPr>
          <p:txBody>
            <a:bodyPr anchorCtr="0" anchor="ctr" bIns="247750" lIns="247750" spcFirstLastPara="1" rIns="247750" wrap="square" tIns="247750">
              <a:noAutofit/>
            </a:bodyPr>
            <a:lstStyle/>
            <a:p>
              <a:pPr indent="0" lvl="0" marL="0" rtl="0" algn="l">
                <a:spcBef>
                  <a:spcPts val="0"/>
                </a:spcBef>
                <a:spcAft>
                  <a:spcPts val="0"/>
                </a:spcAft>
                <a:buNone/>
              </a:pPr>
              <a:r>
                <a:t/>
              </a:r>
              <a:endParaRPr/>
            </a:p>
          </p:txBody>
        </p:sp>
      </p:grpSp>
      <p:grpSp>
        <p:nvGrpSpPr>
          <p:cNvPr id="229" name="Google Shape;229;p30"/>
          <p:cNvGrpSpPr/>
          <p:nvPr/>
        </p:nvGrpSpPr>
        <p:grpSpPr>
          <a:xfrm>
            <a:off x="953871" y="5393179"/>
            <a:ext cx="1146505" cy="1137209"/>
            <a:chOff x="-4475825" y="3612425"/>
            <a:chExt cx="293825" cy="291450"/>
          </a:xfrm>
        </p:grpSpPr>
        <p:sp>
          <p:nvSpPr>
            <p:cNvPr id="230" name="Google Shape;230;p30"/>
            <p:cNvSpPr/>
            <p:nvPr/>
          </p:nvSpPr>
          <p:spPr>
            <a:xfrm>
              <a:off x="-4349800" y="3664400"/>
              <a:ext cx="34675" cy="33100"/>
            </a:xfrm>
            <a:custGeom>
              <a:rect b="b" l="l" r="r" t="t"/>
              <a:pathLst>
                <a:path extrusionOk="0" h="1324" w="1387">
                  <a:moveTo>
                    <a:pt x="694" y="1"/>
                  </a:moveTo>
                  <a:cubicBezTo>
                    <a:pt x="347" y="1"/>
                    <a:pt x="32" y="316"/>
                    <a:pt x="32" y="662"/>
                  </a:cubicBezTo>
                  <a:cubicBezTo>
                    <a:pt x="1" y="1040"/>
                    <a:pt x="316" y="1324"/>
                    <a:pt x="694" y="1324"/>
                  </a:cubicBezTo>
                  <a:cubicBezTo>
                    <a:pt x="1103" y="1324"/>
                    <a:pt x="1387" y="1009"/>
                    <a:pt x="1387" y="662"/>
                  </a:cubicBezTo>
                  <a:cubicBezTo>
                    <a:pt x="1387" y="284"/>
                    <a:pt x="1072" y="1"/>
                    <a:pt x="694" y="1"/>
                  </a:cubicBezTo>
                  <a:close/>
                </a:path>
              </a:pathLst>
            </a:custGeom>
            <a:solidFill>
              <a:schemeClr val="dk1"/>
            </a:solidFill>
            <a:ln>
              <a:noFill/>
            </a:ln>
          </p:spPr>
          <p:txBody>
            <a:bodyPr anchorCtr="0" anchor="ctr" bIns="247750" lIns="247750" spcFirstLastPara="1" rIns="247750" wrap="square" tIns="247750">
              <a:noAutofit/>
            </a:bodyPr>
            <a:lstStyle/>
            <a:p>
              <a:pPr indent="0" lvl="0" marL="0" rtl="0" algn="l">
                <a:spcBef>
                  <a:spcPts val="0"/>
                </a:spcBef>
                <a:spcAft>
                  <a:spcPts val="0"/>
                </a:spcAft>
                <a:buNone/>
              </a:pPr>
              <a:r>
                <a:t/>
              </a:r>
              <a:endParaRPr/>
            </a:p>
          </p:txBody>
        </p:sp>
        <p:sp>
          <p:nvSpPr>
            <p:cNvPr id="231" name="Google Shape;231;p30"/>
            <p:cNvSpPr/>
            <p:nvPr/>
          </p:nvSpPr>
          <p:spPr>
            <a:xfrm>
              <a:off x="-4366325" y="3714800"/>
              <a:ext cx="68525" cy="34700"/>
            </a:xfrm>
            <a:custGeom>
              <a:rect b="b" l="l" r="r" t="t"/>
              <a:pathLst>
                <a:path extrusionOk="0" h="1388" w="2741">
                  <a:moveTo>
                    <a:pt x="1008" y="1"/>
                  </a:moveTo>
                  <a:cubicBezTo>
                    <a:pt x="473" y="1"/>
                    <a:pt x="0" y="474"/>
                    <a:pt x="0" y="1009"/>
                  </a:cubicBezTo>
                  <a:lnTo>
                    <a:pt x="0" y="1387"/>
                  </a:lnTo>
                  <a:lnTo>
                    <a:pt x="2741" y="1387"/>
                  </a:lnTo>
                  <a:lnTo>
                    <a:pt x="2741" y="1009"/>
                  </a:lnTo>
                  <a:cubicBezTo>
                    <a:pt x="2741" y="474"/>
                    <a:pt x="2268" y="1"/>
                    <a:pt x="1670" y="1"/>
                  </a:cubicBezTo>
                  <a:close/>
                </a:path>
              </a:pathLst>
            </a:custGeom>
            <a:solidFill>
              <a:schemeClr val="dk1"/>
            </a:solidFill>
            <a:ln>
              <a:noFill/>
            </a:ln>
          </p:spPr>
          <p:txBody>
            <a:bodyPr anchorCtr="0" anchor="ctr" bIns="247750" lIns="247750" spcFirstLastPara="1" rIns="247750" wrap="square" tIns="247750">
              <a:noAutofit/>
            </a:bodyPr>
            <a:lstStyle/>
            <a:p>
              <a:pPr indent="0" lvl="0" marL="0" rtl="0" algn="l">
                <a:spcBef>
                  <a:spcPts val="0"/>
                </a:spcBef>
                <a:spcAft>
                  <a:spcPts val="0"/>
                </a:spcAft>
                <a:buNone/>
              </a:pPr>
              <a:r>
                <a:t/>
              </a:r>
              <a:endParaRPr/>
            </a:p>
          </p:txBody>
        </p:sp>
        <p:sp>
          <p:nvSpPr>
            <p:cNvPr id="232" name="Google Shape;232;p30"/>
            <p:cNvSpPr/>
            <p:nvPr/>
          </p:nvSpPr>
          <p:spPr>
            <a:xfrm>
              <a:off x="-4475825" y="3612425"/>
              <a:ext cx="293825" cy="291450"/>
            </a:xfrm>
            <a:custGeom>
              <a:rect b="b" l="l" r="r" t="t"/>
              <a:pathLst>
                <a:path extrusionOk="0" h="11658" w="11753">
                  <a:moveTo>
                    <a:pt x="5703" y="1324"/>
                  </a:moveTo>
                  <a:cubicBezTo>
                    <a:pt x="6459" y="1324"/>
                    <a:pt x="7089" y="1954"/>
                    <a:pt x="7089" y="2710"/>
                  </a:cubicBezTo>
                  <a:cubicBezTo>
                    <a:pt x="7089" y="3025"/>
                    <a:pt x="6963" y="3340"/>
                    <a:pt x="6774" y="3592"/>
                  </a:cubicBezTo>
                  <a:cubicBezTo>
                    <a:pt x="7373" y="3844"/>
                    <a:pt x="7751" y="4443"/>
                    <a:pt x="7751" y="5104"/>
                  </a:cubicBezTo>
                  <a:lnTo>
                    <a:pt x="7751" y="5766"/>
                  </a:lnTo>
                  <a:lnTo>
                    <a:pt x="7783" y="5766"/>
                  </a:lnTo>
                  <a:cubicBezTo>
                    <a:pt x="7783" y="5986"/>
                    <a:pt x="7625" y="6144"/>
                    <a:pt x="7436" y="6144"/>
                  </a:cubicBezTo>
                  <a:lnTo>
                    <a:pt x="4002" y="6144"/>
                  </a:lnTo>
                  <a:cubicBezTo>
                    <a:pt x="3813" y="6144"/>
                    <a:pt x="3655" y="5986"/>
                    <a:pt x="3655" y="5766"/>
                  </a:cubicBezTo>
                  <a:lnTo>
                    <a:pt x="3655" y="5104"/>
                  </a:lnTo>
                  <a:cubicBezTo>
                    <a:pt x="3655" y="4443"/>
                    <a:pt x="4065" y="3844"/>
                    <a:pt x="4664" y="3592"/>
                  </a:cubicBezTo>
                  <a:cubicBezTo>
                    <a:pt x="4443" y="3340"/>
                    <a:pt x="4348" y="3056"/>
                    <a:pt x="4348" y="2710"/>
                  </a:cubicBezTo>
                  <a:cubicBezTo>
                    <a:pt x="4348" y="1954"/>
                    <a:pt x="4979" y="1324"/>
                    <a:pt x="5703" y="1324"/>
                  </a:cubicBezTo>
                  <a:close/>
                  <a:moveTo>
                    <a:pt x="5798" y="0"/>
                  </a:moveTo>
                  <a:cubicBezTo>
                    <a:pt x="3561" y="0"/>
                    <a:pt x="1702" y="1859"/>
                    <a:pt x="1702" y="4096"/>
                  </a:cubicBezTo>
                  <a:cubicBezTo>
                    <a:pt x="1702" y="5041"/>
                    <a:pt x="2017" y="5955"/>
                    <a:pt x="2553" y="6616"/>
                  </a:cubicBezTo>
                  <a:lnTo>
                    <a:pt x="1702" y="7120"/>
                  </a:lnTo>
                  <a:cubicBezTo>
                    <a:pt x="1513" y="6963"/>
                    <a:pt x="1293" y="6900"/>
                    <a:pt x="1040" y="6900"/>
                  </a:cubicBezTo>
                  <a:cubicBezTo>
                    <a:pt x="473" y="6900"/>
                    <a:pt x="1" y="7341"/>
                    <a:pt x="1" y="7908"/>
                  </a:cubicBezTo>
                  <a:cubicBezTo>
                    <a:pt x="1" y="8475"/>
                    <a:pt x="473" y="8948"/>
                    <a:pt x="1040" y="8948"/>
                  </a:cubicBezTo>
                  <a:cubicBezTo>
                    <a:pt x="1576" y="8948"/>
                    <a:pt x="2049" y="8475"/>
                    <a:pt x="2049" y="7908"/>
                  </a:cubicBezTo>
                  <a:lnTo>
                    <a:pt x="2049" y="7719"/>
                  </a:lnTo>
                  <a:lnTo>
                    <a:pt x="3025" y="7120"/>
                  </a:lnTo>
                  <a:cubicBezTo>
                    <a:pt x="3309" y="7372"/>
                    <a:pt x="3592" y="7593"/>
                    <a:pt x="3939" y="7751"/>
                  </a:cubicBezTo>
                  <a:lnTo>
                    <a:pt x="3277" y="8948"/>
                  </a:lnTo>
                  <a:lnTo>
                    <a:pt x="3088" y="8948"/>
                  </a:lnTo>
                  <a:cubicBezTo>
                    <a:pt x="2521" y="8948"/>
                    <a:pt x="2049" y="9420"/>
                    <a:pt x="2049" y="9956"/>
                  </a:cubicBezTo>
                  <a:cubicBezTo>
                    <a:pt x="2049" y="10523"/>
                    <a:pt x="2521" y="10996"/>
                    <a:pt x="3088" y="10996"/>
                  </a:cubicBezTo>
                  <a:cubicBezTo>
                    <a:pt x="3624" y="10996"/>
                    <a:pt x="4096" y="10523"/>
                    <a:pt x="4096" y="9956"/>
                  </a:cubicBezTo>
                  <a:cubicBezTo>
                    <a:pt x="4096" y="9735"/>
                    <a:pt x="4033" y="9483"/>
                    <a:pt x="3876" y="9294"/>
                  </a:cubicBezTo>
                  <a:lnTo>
                    <a:pt x="4569" y="8034"/>
                  </a:lnTo>
                  <a:cubicBezTo>
                    <a:pt x="4853" y="8097"/>
                    <a:pt x="5168" y="8192"/>
                    <a:pt x="5483" y="8223"/>
                  </a:cubicBezTo>
                  <a:lnTo>
                    <a:pt x="5483" y="9672"/>
                  </a:lnTo>
                  <a:cubicBezTo>
                    <a:pt x="5073" y="9830"/>
                    <a:pt x="4821" y="10208"/>
                    <a:pt x="4821" y="10617"/>
                  </a:cubicBezTo>
                  <a:cubicBezTo>
                    <a:pt x="4821" y="11185"/>
                    <a:pt x="5294" y="11657"/>
                    <a:pt x="5829" y="11657"/>
                  </a:cubicBezTo>
                  <a:cubicBezTo>
                    <a:pt x="6396" y="11657"/>
                    <a:pt x="6869" y="11185"/>
                    <a:pt x="6869" y="10617"/>
                  </a:cubicBezTo>
                  <a:cubicBezTo>
                    <a:pt x="6869" y="10208"/>
                    <a:pt x="6585" y="9798"/>
                    <a:pt x="6176" y="9672"/>
                  </a:cubicBezTo>
                  <a:lnTo>
                    <a:pt x="6176" y="8223"/>
                  </a:lnTo>
                  <a:cubicBezTo>
                    <a:pt x="6491" y="8192"/>
                    <a:pt x="6806" y="8160"/>
                    <a:pt x="7089" y="8034"/>
                  </a:cubicBezTo>
                  <a:lnTo>
                    <a:pt x="7814" y="9294"/>
                  </a:lnTo>
                  <a:cubicBezTo>
                    <a:pt x="7657" y="9483"/>
                    <a:pt x="7562" y="9672"/>
                    <a:pt x="7562" y="9956"/>
                  </a:cubicBezTo>
                  <a:cubicBezTo>
                    <a:pt x="7562" y="10523"/>
                    <a:pt x="8035" y="10996"/>
                    <a:pt x="8602" y="10996"/>
                  </a:cubicBezTo>
                  <a:cubicBezTo>
                    <a:pt x="9137" y="10996"/>
                    <a:pt x="9610" y="10523"/>
                    <a:pt x="9610" y="9956"/>
                  </a:cubicBezTo>
                  <a:cubicBezTo>
                    <a:pt x="9610" y="9420"/>
                    <a:pt x="9137" y="8948"/>
                    <a:pt x="8602" y="8948"/>
                  </a:cubicBezTo>
                  <a:lnTo>
                    <a:pt x="8381" y="8948"/>
                  </a:lnTo>
                  <a:lnTo>
                    <a:pt x="7720" y="7751"/>
                  </a:lnTo>
                  <a:cubicBezTo>
                    <a:pt x="8035" y="7593"/>
                    <a:pt x="8350" y="7372"/>
                    <a:pt x="8633" y="7120"/>
                  </a:cubicBezTo>
                  <a:lnTo>
                    <a:pt x="9704" y="7719"/>
                  </a:lnTo>
                  <a:lnTo>
                    <a:pt x="9704" y="7908"/>
                  </a:lnTo>
                  <a:cubicBezTo>
                    <a:pt x="9704" y="8475"/>
                    <a:pt x="10177" y="8948"/>
                    <a:pt x="10713" y="8948"/>
                  </a:cubicBezTo>
                  <a:cubicBezTo>
                    <a:pt x="11280" y="8948"/>
                    <a:pt x="11752" y="8475"/>
                    <a:pt x="11752" y="7908"/>
                  </a:cubicBezTo>
                  <a:cubicBezTo>
                    <a:pt x="11626" y="7309"/>
                    <a:pt x="11154" y="6900"/>
                    <a:pt x="10586" y="6900"/>
                  </a:cubicBezTo>
                  <a:cubicBezTo>
                    <a:pt x="10366" y="6900"/>
                    <a:pt x="10114" y="6963"/>
                    <a:pt x="9925" y="7120"/>
                  </a:cubicBezTo>
                  <a:lnTo>
                    <a:pt x="9011" y="6616"/>
                  </a:lnTo>
                  <a:cubicBezTo>
                    <a:pt x="9515" y="5892"/>
                    <a:pt x="9893" y="4978"/>
                    <a:pt x="9893" y="4096"/>
                  </a:cubicBezTo>
                  <a:cubicBezTo>
                    <a:pt x="9893" y="1796"/>
                    <a:pt x="8035" y="0"/>
                    <a:pt x="5798" y="0"/>
                  </a:cubicBezTo>
                  <a:close/>
                </a:path>
              </a:pathLst>
            </a:custGeom>
            <a:solidFill>
              <a:schemeClr val="dk1"/>
            </a:solidFill>
            <a:ln>
              <a:noFill/>
            </a:ln>
          </p:spPr>
          <p:txBody>
            <a:bodyPr anchorCtr="0" anchor="ctr" bIns="247750" lIns="247750" spcFirstLastPara="1" rIns="247750" wrap="square" tIns="247750">
              <a:noAutofit/>
            </a:bodyPr>
            <a:lstStyle/>
            <a:p>
              <a:pPr indent="0" lvl="0" marL="0" rtl="0" algn="l">
                <a:spcBef>
                  <a:spcPts val="0"/>
                </a:spcBef>
                <a:spcAft>
                  <a:spcPts val="0"/>
                </a:spcAft>
                <a:buNone/>
              </a:pPr>
              <a:r>
                <a:t/>
              </a:r>
              <a:endParaRPr/>
            </a:p>
          </p:txBody>
        </p:sp>
      </p:grpSp>
      <p:grpSp>
        <p:nvGrpSpPr>
          <p:cNvPr id="233" name="Google Shape;233;p30"/>
          <p:cNvGrpSpPr/>
          <p:nvPr/>
        </p:nvGrpSpPr>
        <p:grpSpPr>
          <a:xfrm>
            <a:off x="10030807" y="5445270"/>
            <a:ext cx="1095387" cy="1091198"/>
            <a:chOff x="2085450" y="842250"/>
            <a:chExt cx="483700" cy="481850"/>
          </a:xfrm>
        </p:grpSpPr>
        <p:sp>
          <p:nvSpPr>
            <p:cNvPr id="234" name="Google Shape;234;p30"/>
            <p:cNvSpPr/>
            <p:nvPr/>
          </p:nvSpPr>
          <p:spPr>
            <a:xfrm>
              <a:off x="2085525" y="926925"/>
              <a:ext cx="483625" cy="397175"/>
            </a:xfrm>
            <a:custGeom>
              <a:rect b="b" l="l" r="r" t="t"/>
              <a:pathLst>
                <a:path extrusionOk="0" h="15887" w="19345">
                  <a:moveTo>
                    <a:pt x="1693" y="1"/>
                  </a:moveTo>
                  <a:cubicBezTo>
                    <a:pt x="756" y="1"/>
                    <a:pt x="0" y="760"/>
                    <a:pt x="0" y="1696"/>
                  </a:cubicBezTo>
                  <a:cubicBezTo>
                    <a:pt x="0" y="2630"/>
                    <a:pt x="756" y="3389"/>
                    <a:pt x="1693" y="3389"/>
                  </a:cubicBezTo>
                  <a:lnTo>
                    <a:pt x="3990" y="3389"/>
                  </a:lnTo>
                  <a:cubicBezTo>
                    <a:pt x="4924" y="3389"/>
                    <a:pt x="5683" y="4147"/>
                    <a:pt x="5683" y="5084"/>
                  </a:cubicBezTo>
                  <a:lnTo>
                    <a:pt x="5683" y="8547"/>
                  </a:lnTo>
                  <a:cubicBezTo>
                    <a:pt x="5683" y="11347"/>
                    <a:pt x="7962" y="13627"/>
                    <a:pt x="10766" y="13627"/>
                  </a:cubicBezTo>
                  <a:lnTo>
                    <a:pt x="13626" y="13627"/>
                  </a:lnTo>
                  <a:lnTo>
                    <a:pt x="13626" y="15322"/>
                  </a:lnTo>
                  <a:cubicBezTo>
                    <a:pt x="13626" y="15656"/>
                    <a:pt x="13901" y="15887"/>
                    <a:pt x="14194" y="15887"/>
                  </a:cubicBezTo>
                  <a:cubicBezTo>
                    <a:pt x="14308" y="15887"/>
                    <a:pt x="14425" y="15852"/>
                    <a:pt x="14530" y="15774"/>
                  </a:cubicBezTo>
                  <a:lnTo>
                    <a:pt x="19046" y="12386"/>
                  </a:lnTo>
                  <a:cubicBezTo>
                    <a:pt x="19345" y="12160"/>
                    <a:pt x="19345" y="11706"/>
                    <a:pt x="19046" y="11483"/>
                  </a:cubicBezTo>
                  <a:lnTo>
                    <a:pt x="14530" y="8095"/>
                  </a:lnTo>
                  <a:cubicBezTo>
                    <a:pt x="14424" y="8016"/>
                    <a:pt x="14307" y="7981"/>
                    <a:pt x="14192" y="7981"/>
                  </a:cubicBezTo>
                  <a:cubicBezTo>
                    <a:pt x="13899" y="7981"/>
                    <a:pt x="13626" y="8212"/>
                    <a:pt x="13626" y="8547"/>
                  </a:cubicBezTo>
                  <a:lnTo>
                    <a:pt x="13626" y="10239"/>
                  </a:lnTo>
                  <a:lnTo>
                    <a:pt x="10766" y="10239"/>
                  </a:lnTo>
                  <a:cubicBezTo>
                    <a:pt x="9829" y="10239"/>
                    <a:pt x="9070" y="9480"/>
                    <a:pt x="9070" y="8547"/>
                  </a:cubicBezTo>
                  <a:lnTo>
                    <a:pt x="9070" y="5084"/>
                  </a:lnTo>
                  <a:cubicBezTo>
                    <a:pt x="9070" y="2280"/>
                    <a:pt x="6791" y="1"/>
                    <a:pt x="3990" y="1"/>
                  </a:cubicBezTo>
                  <a:close/>
                </a:path>
              </a:pathLst>
            </a:custGeom>
            <a:solidFill>
              <a:schemeClr val="dk1"/>
            </a:solidFill>
            <a:ln>
              <a:noFill/>
            </a:ln>
          </p:spPr>
          <p:txBody>
            <a:bodyPr anchorCtr="0" anchor="ctr" bIns="294050" lIns="294050" spcFirstLastPara="1" rIns="294050" wrap="square" tIns="294050">
              <a:noAutofit/>
            </a:bodyPr>
            <a:lstStyle/>
            <a:p>
              <a:pPr indent="0" lvl="0" marL="0" rtl="0" algn="l">
                <a:spcBef>
                  <a:spcPts val="0"/>
                </a:spcBef>
                <a:spcAft>
                  <a:spcPts val="0"/>
                </a:spcAft>
                <a:buNone/>
              </a:pPr>
              <a:r>
                <a:t/>
              </a:r>
              <a:endParaRPr sz="4502">
                <a:solidFill>
                  <a:srgbClr val="435D74"/>
                </a:solidFill>
              </a:endParaRPr>
            </a:p>
          </p:txBody>
        </p:sp>
        <p:sp>
          <p:nvSpPr>
            <p:cNvPr id="235" name="Google Shape;235;p30"/>
            <p:cNvSpPr/>
            <p:nvPr/>
          </p:nvSpPr>
          <p:spPr>
            <a:xfrm>
              <a:off x="2085450" y="1151875"/>
              <a:ext cx="143650" cy="87575"/>
            </a:xfrm>
            <a:custGeom>
              <a:rect b="b" l="l" r="r" t="t"/>
              <a:pathLst>
                <a:path extrusionOk="0" h="3503" w="5746">
                  <a:moveTo>
                    <a:pt x="4577" y="1"/>
                  </a:moveTo>
                  <a:cubicBezTo>
                    <a:pt x="4391" y="73"/>
                    <a:pt x="4192" y="112"/>
                    <a:pt x="3990" y="115"/>
                  </a:cubicBezTo>
                  <a:lnTo>
                    <a:pt x="1693" y="115"/>
                  </a:lnTo>
                  <a:cubicBezTo>
                    <a:pt x="759" y="115"/>
                    <a:pt x="0" y="871"/>
                    <a:pt x="0" y="1807"/>
                  </a:cubicBezTo>
                  <a:cubicBezTo>
                    <a:pt x="0" y="2744"/>
                    <a:pt x="759" y="3503"/>
                    <a:pt x="1693" y="3503"/>
                  </a:cubicBezTo>
                  <a:lnTo>
                    <a:pt x="1696" y="3500"/>
                  </a:lnTo>
                  <a:lnTo>
                    <a:pt x="3993" y="3500"/>
                  </a:lnTo>
                  <a:cubicBezTo>
                    <a:pt x="4589" y="3500"/>
                    <a:pt x="5183" y="3391"/>
                    <a:pt x="5746" y="3186"/>
                  </a:cubicBezTo>
                  <a:cubicBezTo>
                    <a:pt x="5065" y="2253"/>
                    <a:pt x="4662" y="1151"/>
                    <a:pt x="4577" y="1"/>
                  </a:cubicBezTo>
                  <a:close/>
                </a:path>
              </a:pathLst>
            </a:custGeom>
            <a:solidFill>
              <a:schemeClr val="dk1"/>
            </a:solidFill>
            <a:ln>
              <a:noFill/>
            </a:ln>
          </p:spPr>
          <p:txBody>
            <a:bodyPr anchorCtr="0" anchor="ctr" bIns="294050" lIns="294050" spcFirstLastPara="1" rIns="294050" wrap="square" tIns="294050">
              <a:noAutofit/>
            </a:bodyPr>
            <a:lstStyle/>
            <a:p>
              <a:pPr indent="0" lvl="0" marL="0" rtl="0" algn="l">
                <a:spcBef>
                  <a:spcPts val="0"/>
                </a:spcBef>
                <a:spcAft>
                  <a:spcPts val="0"/>
                </a:spcAft>
                <a:buNone/>
              </a:pPr>
              <a:r>
                <a:t/>
              </a:r>
              <a:endParaRPr sz="4502">
                <a:solidFill>
                  <a:srgbClr val="435D74"/>
                </a:solidFill>
              </a:endParaRPr>
            </a:p>
          </p:txBody>
        </p:sp>
        <p:sp>
          <p:nvSpPr>
            <p:cNvPr id="236" name="Google Shape;236;p30"/>
            <p:cNvSpPr/>
            <p:nvPr/>
          </p:nvSpPr>
          <p:spPr>
            <a:xfrm>
              <a:off x="2274775" y="842250"/>
              <a:ext cx="294375" cy="197650"/>
            </a:xfrm>
            <a:custGeom>
              <a:rect b="b" l="l" r="r" t="t"/>
              <a:pathLst>
                <a:path extrusionOk="0" h="7906" w="11775">
                  <a:moveTo>
                    <a:pt x="6622" y="0"/>
                  </a:moveTo>
                  <a:cubicBezTo>
                    <a:pt x="6329" y="0"/>
                    <a:pt x="6056" y="231"/>
                    <a:pt x="6056" y="566"/>
                  </a:cubicBezTo>
                  <a:lnTo>
                    <a:pt x="6056" y="2259"/>
                  </a:lnTo>
                  <a:lnTo>
                    <a:pt x="3196" y="2259"/>
                  </a:lnTo>
                  <a:cubicBezTo>
                    <a:pt x="2030" y="2265"/>
                    <a:pt x="904" y="2668"/>
                    <a:pt x="1" y="3406"/>
                  </a:cubicBezTo>
                  <a:cubicBezTo>
                    <a:pt x="940" y="4068"/>
                    <a:pt x="1675" y="4978"/>
                    <a:pt x="2130" y="6032"/>
                  </a:cubicBezTo>
                  <a:cubicBezTo>
                    <a:pt x="2431" y="5785"/>
                    <a:pt x="2804" y="5649"/>
                    <a:pt x="3196" y="5646"/>
                  </a:cubicBezTo>
                  <a:lnTo>
                    <a:pt x="6056" y="5646"/>
                  </a:lnTo>
                  <a:lnTo>
                    <a:pt x="6056" y="7342"/>
                  </a:lnTo>
                  <a:cubicBezTo>
                    <a:pt x="6056" y="7679"/>
                    <a:pt x="6334" y="7906"/>
                    <a:pt x="6625" y="7906"/>
                  </a:cubicBezTo>
                  <a:cubicBezTo>
                    <a:pt x="6740" y="7906"/>
                    <a:pt x="6857" y="7871"/>
                    <a:pt x="6960" y="7793"/>
                  </a:cubicBezTo>
                  <a:lnTo>
                    <a:pt x="11476" y="4406"/>
                  </a:lnTo>
                  <a:cubicBezTo>
                    <a:pt x="11775" y="4180"/>
                    <a:pt x="11775" y="3725"/>
                    <a:pt x="11476" y="3502"/>
                  </a:cubicBezTo>
                  <a:lnTo>
                    <a:pt x="6960" y="115"/>
                  </a:lnTo>
                  <a:cubicBezTo>
                    <a:pt x="6854" y="36"/>
                    <a:pt x="6737" y="0"/>
                    <a:pt x="6622" y="0"/>
                  </a:cubicBezTo>
                  <a:close/>
                </a:path>
              </a:pathLst>
            </a:custGeom>
            <a:solidFill>
              <a:schemeClr val="dk1"/>
            </a:solidFill>
            <a:ln>
              <a:noFill/>
            </a:ln>
          </p:spPr>
          <p:txBody>
            <a:bodyPr anchorCtr="0" anchor="ctr" bIns="294050" lIns="294050" spcFirstLastPara="1" rIns="294050" wrap="square" tIns="294050">
              <a:noAutofit/>
            </a:bodyPr>
            <a:lstStyle/>
            <a:p>
              <a:pPr indent="0" lvl="0" marL="0" rtl="0" algn="l">
                <a:spcBef>
                  <a:spcPts val="0"/>
                </a:spcBef>
                <a:spcAft>
                  <a:spcPts val="0"/>
                </a:spcAft>
                <a:buNone/>
              </a:pPr>
              <a:r>
                <a:t/>
              </a:r>
              <a:endParaRPr sz="4502">
                <a:solidFill>
                  <a:srgbClr val="435D74"/>
                </a:solidFill>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40" name="Shape 240"/>
        <p:cNvGrpSpPr/>
        <p:nvPr/>
      </p:nvGrpSpPr>
      <p:grpSpPr>
        <a:xfrm>
          <a:off x="0" y="0"/>
          <a:ext cx="0" cy="0"/>
          <a:chOff x="0" y="0"/>
          <a:chExt cx="0" cy="0"/>
        </a:xfrm>
      </p:grpSpPr>
      <p:sp>
        <p:nvSpPr>
          <p:cNvPr id="241" name="Google Shape;241;p31"/>
          <p:cNvSpPr/>
          <p:nvPr/>
        </p:nvSpPr>
        <p:spPr>
          <a:xfrm>
            <a:off x="695325" y="3182777"/>
            <a:ext cx="2454300" cy="2583900"/>
          </a:xfrm>
          <a:prstGeom prst="roundRect">
            <a:avLst>
              <a:gd fmla="val 3969" name="adj"/>
            </a:avLst>
          </a:prstGeom>
          <a:solidFill>
            <a:srgbClr val="F7CE4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highlight>
                <a:srgbClr val="FFCC00"/>
              </a:highlight>
              <a:latin typeface="Arial"/>
              <a:ea typeface="Arial"/>
              <a:cs typeface="Arial"/>
              <a:sym typeface="Arial"/>
            </a:endParaRPr>
          </a:p>
        </p:txBody>
      </p:sp>
      <p:sp>
        <p:nvSpPr>
          <p:cNvPr id="242" name="Google Shape;242;p31"/>
          <p:cNvSpPr txBox="1"/>
          <p:nvPr/>
        </p:nvSpPr>
        <p:spPr>
          <a:xfrm>
            <a:off x="863150" y="1857400"/>
            <a:ext cx="4918200" cy="708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000">
                <a:solidFill>
                  <a:srgbClr val="FFCC00"/>
                </a:solidFill>
                <a:latin typeface="Candal"/>
                <a:ea typeface="Candal"/>
                <a:cs typeface="Candal"/>
                <a:sym typeface="Candal"/>
              </a:rPr>
              <a:t>Leading Brands</a:t>
            </a:r>
            <a:endParaRPr b="1" sz="4000">
              <a:solidFill>
                <a:srgbClr val="FFCC00"/>
              </a:solidFill>
              <a:latin typeface="Candal"/>
              <a:ea typeface="Candal"/>
              <a:cs typeface="Candal"/>
              <a:sym typeface="Candal"/>
            </a:endParaRPr>
          </a:p>
        </p:txBody>
      </p:sp>
      <p:sp>
        <p:nvSpPr>
          <p:cNvPr id="243" name="Google Shape;243;p31"/>
          <p:cNvSpPr txBox="1"/>
          <p:nvPr/>
        </p:nvSpPr>
        <p:spPr>
          <a:xfrm>
            <a:off x="863150" y="1240775"/>
            <a:ext cx="5876400" cy="708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000">
                <a:solidFill>
                  <a:schemeClr val="lt1"/>
                </a:solidFill>
                <a:latin typeface="Candal"/>
                <a:ea typeface="Candal"/>
                <a:cs typeface="Candal"/>
                <a:sym typeface="Candal"/>
              </a:rPr>
              <a:t>Trusted By </a:t>
            </a:r>
            <a:endParaRPr b="1" sz="4000">
              <a:solidFill>
                <a:schemeClr val="lt1"/>
              </a:solidFill>
              <a:latin typeface="Candal"/>
              <a:ea typeface="Candal"/>
              <a:cs typeface="Candal"/>
              <a:sym typeface="Candal"/>
            </a:endParaRPr>
          </a:p>
        </p:txBody>
      </p:sp>
      <p:sp>
        <p:nvSpPr>
          <p:cNvPr id="244" name="Google Shape;244;p31"/>
          <p:cNvSpPr/>
          <p:nvPr/>
        </p:nvSpPr>
        <p:spPr>
          <a:xfrm>
            <a:off x="3477675" y="3182777"/>
            <a:ext cx="2454300" cy="2583900"/>
          </a:xfrm>
          <a:prstGeom prst="roundRect">
            <a:avLst>
              <a:gd fmla="val 3969" name="adj"/>
            </a:avLst>
          </a:prstGeom>
          <a:solidFill>
            <a:srgbClr val="F7CE4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highlight>
                <a:srgbClr val="FFCC00"/>
              </a:highlight>
              <a:latin typeface="Arial"/>
              <a:ea typeface="Arial"/>
              <a:cs typeface="Arial"/>
              <a:sym typeface="Arial"/>
            </a:endParaRPr>
          </a:p>
        </p:txBody>
      </p:sp>
      <p:sp>
        <p:nvSpPr>
          <p:cNvPr id="245" name="Google Shape;245;p31"/>
          <p:cNvSpPr/>
          <p:nvPr/>
        </p:nvSpPr>
        <p:spPr>
          <a:xfrm>
            <a:off x="6260050" y="3182777"/>
            <a:ext cx="2454300" cy="2628300"/>
          </a:xfrm>
          <a:prstGeom prst="roundRect">
            <a:avLst>
              <a:gd fmla="val 3969" name="adj"/>
            </a:avLst>
          </a:prstGeom>
          <a:solidFill>
            <a:srgbClr val="F7CE4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highlight>
                <a:srgbClr val="FFCC00"/>
              </a:highlight>
              <a:latin typeface="Arial"/>
              <a:ea typeface="Arial"/>
              <a:cs typeface="Arial"/>
              <a:sym typeface="Arial"/>
            </a:endParaRPr>
          </a:p>
        </p:txBody>
      </p:sp>
      <p:sp>
        <p:nvSpPr>
          <p:cNvPr id="246" name="Google Shape;246;p31"/>
          <p:cNvSpPr/>
          <p:nvPr/>
        </p:nvSpPr>
        <p:spPr>
          <a:xfrm>
            <a:off x="9042400" y="3182777"/>
            <a:ext cx="2454300" cy="2628300"/>
          </a:xfrm>
          <a:prstGeom prst="roundRect">
            <a:avLst>
              <a:gd fmla="val 3969" name="adj"/>
            </a:avLst>
          </a:prstGeom>
          <a:solidFill>
            <a:srgbClr val="F7CE4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highlight>
                <a:srgbClr val="FFCC00"/>
              </a:highlight>
              <a:latin typeface="Arial"/>
              <a:ea typeface="Arial"/>
              <a:cs typeface="Arial"/>
              <a:sym typeface="Arial"/>
            </a:endParaRPr>
          </a:p>
        </p:txBody>
      </p:sp>
      <p:pic>
        <p:nvPicPr>
          <p:cNvPr id="247" name="Google Shape;247;p31" title="wtp-logo-white.png"/>
          <p:cNvPicPr preferRelativeResize="0"/>
          <p:nvPr/>
        </p:nvPicPr>
        <p:blipFill>
          <a:blip r:embed="rId3">
            <a:alphaModFix/>
          </a:blip>
          <a:stretch>
            <a:fillRect/>
          </a:stretch>
        </p:blipFill>
        <p:spPr>
          <a:xfrm>
            <a:off x="121150" y="169850"/>
            <a:ext cx="1592070" cy="307800"/>
          </a:xfrm>
          <a:prstGeom prst="rect">
            <a:avLst/>
          </a:prstGeom>
          <a:noFill/>
          <a:ln>
            <a:noFill/>
          </a:ln>
        </p:spPr>
      </p:pic>
      <p:pic>
        <p:nvPicPr>
          <p:cNvPr id="248" name="Google Shape;248;p31" title="Screenshot 2025-08-18 at 11.45.36 PM.png"/>
          <p:cNvPicPr preferRelativeResize="0"/>
          <p:nvPr/>
        </p:nvPicPr>
        <p:blipFill rotWithShape="1">
          <a:blip r:embed="rId4">
            <a:alphaModFix/>
          </a:blip>
          <a:srcRect b="0" l="1565" r="0" t="0"/>
          <a:stretch/>
        </p:blipFill>
        <p:spPr>
          <a:xfrm>
            <a:off x="846025" y="3379375"/>
            <a:ext cx="2152901" cy="2173550"/>
          </a:xfrm>
          <a:prstGeom prst="rect">
            <a:avLst/>
          </a:prstGeom>
          <a:noFill/>
          <a:ln cap="flat" cmpd="sng" w="19050">
            <a:solidFill>
              <a:schemeClr val="dk1"/>
            </a:solidFill>
            <a:prstDash val="solid"/>
            <a:round/>
            <a:headEnd len="sm" w="sm" type="none"/>
            <a:tailEnd len="sm" w="sm" type="none"/>
          </a:ln>
        </p:spPr>
      </p:pic>
      <p:pic>
        <p:nvPicPr>
          <p:cNvPr id="249" name="Google Shape;249;p31" title="Screenshot 2025-08-18 at 11.47.30 PM.png"/>
          <p:cNvPicPr preferRelativeResize="0"/>
          <p:nvPr/>
        </p:nvPicPr>
        <p:blipFill rotWithShape="1">
          <a:blip r:embed="rId5">
            <a:alphaModFix/>
          </a:blip>
          <a:srcRect b="0" l="5455" r="0" t="2903"/>
          <a:stretch/>
        </p:blipFill>
        <p:spPr>
          <a:xfrm>
            <a:off x="6410725" y="3397075"/>
            <a:ext cx="2152901" cy="2138149"/>
          </a:xfrm>
          <a:prstGeom prst="rect">
            <a:avLst/>
          </a:prstGeom>
          <a:noFill/>
          <a:ln cap="flat" cmpd="sng" w="19050">
            <a:solidFill>
              <a:schemeClr val="dk2"/>
            </a:solidFill>
            <a:prstDash val="solid"/>
            <a:round/>
            <a:headEnd len="sm" w="sm" type="none"/>
            <a:tailEnd len="sm" w="sm" type="none"/>
          </a:ln>
        </p:spPr>
      </p:pic>
      <p:pic>
        <p:nvPicPr>
          <p:cNvPr id="250" name="Google Shape;250;p31" title="Screenshot 2025-08-18 at 11.54.09 PM.png"/>
          <p:cNvPicPr preferRelativeResize="0"/>
          <p:nvPr/>
        </p:nvPicPr>
        <p:blipFill rotWithShape="1">
          <a:blip r:embed="rId6">
            <a:alphaModFix/>
          </a:blip>
          <a:srcRect b="3306" l="0" r="0" t="0"/>
          <a:stretch/>
        </p:blipFill>
        <p:spPr>
          <a:xfrm>
            <a:off x="3592675" y="3397075"/>
            <a:ext cx="2224300" cy="2138148"/>
          </a:xfrm>
          <a:prstGeom prst="rect">
            <a:avLst/>
          </a:prstGeom>
          <a:noFill/>
          <a:ln cap="flat" cmpd="sng" w="19050">
            <a:solidFill>
              <a:schemeClr val="dk1"/>
            </a:solidFill>
            <a:prstDash val="solid"/>
            <a:round/>
            <a:headEnd len="sm" w="sm" type="none"/>
            <a:tailEnd len="sm" w="sm" type="none"/>
          </a:ln>
        </p:spPr>
      </p:pic>
      <p:pic>
        <p:nvPicPr>
          <p:cNvPr id="251" name="Google Shape;251;p31" title="Screenshot 2025-08-19 at 12.05.10 AM.png"/>
          <p:cNvPicPr preferRelativeResize="0"/>
          <p:nvPr/>
        </p:nvPicPr>
        <p:blipFill>
          <a:blip r:embed="rId7">
            <a:alphaModFix/>
          </a:blip>
          <a:stretch>
            <a:fillRect/>
          </a:stretch>
        </p:blipFill>
        <p:spPr>
          <a:xfrm>
            <a:off x="9219075" y="3397075"/>
            <a:ext cx="2152900" cy="2138150"/>
          </a:xfrm>
          <a:prstGeom prst="rect">
            <a:avLst/>
          </a:prstGeom>
          <a:noFill/>
          <a:ln cap="flat" cmpd="sng" w="19050">
            <a:solidFill>
              <a:schemeClr val="dk1"/>
            </a:solidFill>
            <a:prstDash val="solid"/>
            <a:round/>
            <a:headEnd len="sm" w="sm" type="none"/>
            <a:tailEnd len="sm" w="sm" type="none"/>
          </a:ln>
        </p:spPr>
      </p:pic>
      <p:sp>
        <p:nvSpPr>
          <p:cNvPr id="252" name="Google Shape;252;p31"/>
          <p:cNvSpPr txBox="1"/>
          <p:nvPr/>
        </p:nvSpPr>
        <p:spPr>
          <a:xfrm>
            <a:off x="9463275" y="5977575"/>
            <a:ext cx="3000000" cy="769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800">
                <a:solidFill>
                  <a:srgbClr val="FFCC00"/>
                </a:solidFill>
                <a:latin typeface="Bebas Neue"/>
                <a:ea typeface="Bebas Neue"/>
                <a:cs typeface="Bebas Neue"/>
                <a:sym typeface="Bebas Neue"/>
              </a:rPr>
              <a:t>And growing…..</a:t>
            </a:r>
            <a:endParaRPr sz="3800">
              <a:solidFill>
                <a:srgbClr val="FFCC00"/>
              </a:solidFill>
              <a:latin typeface="Bebas Neue"/>
              <a:ea typeface="Bebas Neue"/>
              <a:cs typeface="Bebas Neue"/>
              <a:sym typeface="Bebas Neue"/>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56" name="Shape 256"/>
        <p:cNvGrpSpPr/>
        <p:nvPr/>
      </p:nvGrpSpPr>
      <p:grpSpPr>
        <a:xfrm>
          <a:off x="0" y="0"/>
          <a:ext cx="0" cy="0"/>
          <a:chOff x="0" y="0"/>
          <a:chExt cx="0" cy="0"/>
        </a:xfrm>
      </p:grpSpPr>
      <p:pic>
        <p:nvPicPr>
          <p:cNvPr id="257" name="Google Shape;257;p32" title="Screenshot 2025-08-18 at 11.29.08 PM.png"/>
          <p:cNvPicPr preferRelativeResize="0"/>
          <p:nvPr/>
        </p:nvPicPr>
        <p:blipFill rotWithShape="1">
          <a:blip r:embed="rId3">
            <a:alphaModFix/>
          </a:blip>
          <a:srcRect b="5781" l="1293" r="0" t="6760"/>
          <a:stretch/>
        </p:blipFill>
        <p:spPr>
          <a:xfrm>
            <a:off x="221600" y="692150"/>
            <a:ext cx="11683200" cy="5833200"/>
          </a:xfrm>
          <a:prstGeom prst="roundRect">
            <a:avLst>
              <a:gd fmla="val 16667" name="adj"/>
            </a:avLst>
          </a:prstGeom>
          <a:noFill/>
          <a:ln>
            <a:noFill/>
          </a:ln>
        </p:spPr>
      </p:pic>
      <p:sp>
        <p:nvSpPr>
          <p:cNvPr id="258" name="Google Shape;258;p32"/>
          <p:cNvSpPr/>
          <p:nvPr/>
        </p:nvSpPr>
        <p:spPr>
          <a:xfrm>
            <a:off x="-214850" y="2377950"/>
            <a:ext cx="8016600" cy="3591900"/>
          </a:xfrm>
          <a:prstGeom prst="roundRect">
            <a:avLst>
              <a:gd fmla="val 3969"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59" name="Google Shape;259;p32"/>
          <p:cNvSpPr txBox="1"/>
          <p:nvPr/>
        </p:nvSpPr>
        <p:spPr>
          <a:xfrm>
            <a:off x="695325" y="3018638"/>
            <a:ext cx="5307300" cy="708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000">
                <a:solidFill>
                  <a:schemeClr val="dk1"/>
                </a:solidFill>
                <a:latin typeface="Candal"/>
                <a:ea typeface="Candal"/>
                <a:cs typeface="Candal"/>
                <a:sym typeface="Candal"/>
              </a:rPr>
              <a:t>at the </a:t>
            </a:r>
            <a:r>
              <a:rPr b="1" lang="en-US" sz="4000">
                <a:solidFill>
                  <a:srgbClr val="F7CE46"/>
                </a:solidFill>
                <a:latin typeface="Candal"/>
                <a:ea typeface="Candal"/>
                <a:cs typeface="Candal"/>
                <a:sym typeface="Candal"/>
              </a:rPr>
              <a:t>Right Time</a:t>
            </a:r>
            <a:endParaRPr b="1" sz="4000">
              <a:solidFill>
                <a:srgbClr val="F7CE46"/>
              </a:solidFill>
              <a:latin typeface="Candal"/>
              <a:ea typeface="Candal"/>
              <a:cs typeface="Candal"/>
              <a:sym typeface="Candal"/>
            </a:endParaRPr>
          </a:p>
        </p:txBody>
      </p:sp>
      <p:sp>
        <p:nvSpPr>
          <p:cNvPr id="260" name="Google Shape;260;p32"/>
          <p:cNvSpPr txBox="1"/>
          <p:nvPr/>
        </p:nvSpPr>
        <p:spPr>
          <a:xfrm>
            <a:off x="695325" y="3795025"/>
            <a:ext cx="6828900" cy="2031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a:solidFill>
                  <a:schemeClr val="dk1"/>
                </a:solidFill>
                <a:latin typeface="Archivo Light"/>
                <a:ea typeface="Archivo Light"/>
                <a:cs typeface="Archivo Light"/>
                <a:sym typeface="Archivo Light"/>
              </a:rPr>
              <a:t>Pickleball isn’t just growing, it’s exploding. </a:t>
            </a:r>
            <a:r>
              <a:rPr b="1" lang="en-US">
                <a:solidFill>
                  <a:schemeClr val="dk1"/>
                </a:solidFill>
                <a:highlight>
                  <a:srgbClr val="F7CE46"/>
                </a:highlight>
                <a:latin typeface="Archivo"/>
                <a:ea typeface="Archivo"/>
                <a:cs typeface="Archivo"/>
                <a:sym typeface="Archivo"/>
              </a:rPr>
              <a:t>With 20M+ U.S. players,</a:t>
            </a:r>
            <a:r>
              <a:rPr lang="en-US">
                <a:solidFill>
                  <a:schemeClr val="dk1"/>
                </a:solidFill>
                <a:latin typeface="Archivo Light"/>
                <a:ea typeface="Archivo Light"/>
                <a:cs typeface="Archivo Light"/>
                <a:sym typeface="Archivo Light"/>
              </a:rPr>
              <a:t> 40% year-over-year growth, and participation nearly</a:t>
            </a:r>
            <a:r>
              <a:rPr b="1" lang="en-US">
                <a:solidFill>
                  <a:schemeClr val="dk1"/>
                </a:solidFill>
                <a:highlight>
                  <a:srgbClr val="F7CE46"/>
                </a:highlight>
                <a:latin typeface="Archivo"/>
                <a:ea typeface="Archivo"/>
                <a:cs typeface="Archivo"/>
                <a:sym typeface="Archivo"/>
              </a:rPr>
              <a:t> doubling in the past three years</a:t>
            </a:r>
            <a:r>
              <a:rPr lang="en-US">
                <a:solidFill>
                  <a:schemeClr val="dk1"/>
                </a:solidFill>
                <a:latin typeface="Archivo Light"/>
                <a:ea typeface="Archivo Light"/>
                <a:cs typeface="Archivo Light"/>
                <a:sym typeface="Archivo Light"/>
              </a:rPr>
              <a:t>, World Team Pickleball captures this unprecedented momentum. Brands that align now ride the wave of the fastest-growing sport in America, connecting with a community that values energy, wellness, and shared experiences.</a:t>
            </a:r>
            <a:endParaRPr>
              <a:solidFill>
                <a:schemeClr val="dk1"/>
              </a:solidFill>
              <a:latin typeface="Archivo Light"/>
              <a:ea typeface="Archivo Light"/>
              <a:cs typeface="Archivo Light"/>
              <a:sym typeface="Archivo Light"/>
            </a:endParaRPr>
          </a:p>
          <a:p>
            <a:pPr indent="0" lvl="0" marL="0" marR="0" rtl="0" algn="l">
              <a:spcBef>
                <a:spcPts val="0"/>
              </a:spcBef>
              <a:spcAft>
                <a:spcPts val="0"/>
              </a:spcAft>
              <a:buNone/>
            </a:pPr>
            <a:r>
              <a:t/>
            </a:r>
            <a:endParaRPr>
              <a:solidFill>
                <a:schemeClr val="dk1"/>
              </a:solidFill>
              <a:latin typeface="Archivo Light"/>
              <a:ea typeface="Archivo Light"/>
              <a:cs typeface="Archivo Light"/>
              <a:sym typeface="Archivo Light"/>
            </a:endParaRPr>
          </a:p>
          <a:p>
            <a:pPr indent="0" lvl="0" marL="0" marR="0" rtl="0" algn="l">
              <a:spcBef>
                <a:spcPts val="0"/>
              </a:spcBef>
              <a:spcAft>
                <a:spcPts val="0"/>
              </a:spcAft>
              <a:buNone/>
            </a:pPr>
            <a:r>
              <a:rPr b="1" lang="en-US">
                <a:solidFill>
                  <a:schemeClr val="dk1"/>
                </a:solidFill>
                <a:highlight>
                  <a:srgbClr val="F7CE46"/>
                </a:highlight>
                <a:latin typeface="Archivo"/>
                <a:ea typeface="Archivo"/>
                <a:cs typeface="Archivo"/>
                <a:sym typeface="Archivo"/>
              </a:rPr>
              <a:t>Momentum is everything</a:t>
            </a:r>
            <a:r>
              <a:rPr lang="en-US">
                <a:solidFill>
                  <a:schemeClr val="dk1"/>
                </a:solidFill>
                <a:latin typeface="Archivo Light"/>
                <a:ea typeface="Archivo Light"/>
                <a:cs typeface="Archivo Light"/>
                <a:sym typeface="Archivo Light"/>
              </a:rPr>
              <a:t>: this is a once-in-a-generation cultural movement, and </a:t>
            </a:r>
            <a:r>
              <a:rPr b="1" lang="en-US">
                <a:solidFill>
                  <a:schemeClr val="dk1"/>
                </a:solidFill>
                <a:highlight>
                  <a:srgbClr val="F7CE46"/>
                </a:highlight>
                <a:latin typeface="Archivo"/>
                <a:ea typeface="Archivo"/>
                <a:cs typeface="Archivo"/>
                <a:sym typeface="Archivo"/>
              </a:rPr>
              <a:t>WTP places your brand at the center of it,</a:t>
            </a:r>
            <a:r>
              <a:rPr lang="en-US">
                <a:solidFill>
                  <a:schemeClr val="dk1"/>
                </a:solidFill>
                <a:latin typeface="Archivo Light"/>
                <a:ea typeface="Archivo Light"/>
                <a:cs typeface="Archivo Light"/>
                <a:sym typeface="Archivo Light"/>
              </a:rPr>
              <a:t> giving you front-row access to growth, visibility, and impact.</a:t>
            </a:r>
            <a:endParaRPr>
              <a:solidFill>
                <a:schemeClr val="dk1"/>
              </a:solidFill>
              <a:latin typeface="Archivo Light"/>
              <a:ea typeface="Archivo Light"/>
              <a:cs typeface="Archivo Light"/>
              <a:sym typeface="Archivo Light"/>
            </a:endParaRPr>
          </a:p>
        </p:txBody>
      </p:sp>
      <p:sp>
        <p:nvSpPr>
          <p:cNvPr id="261" name="Google Shape;261;p32"/>
          <p:cNvSpPr txBox="1"/>
          <p:nvPr/>
        </p:nvSpPr>
        <p:spPr>
          <a:xfrm>
            <a:off x="695325" y="2477150"/>
            <a:ext cx="4774800" cy="708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000">
                <a:solidFill>
                  <a:schemeClr val="dk1"/>
                </a:solidFill>
                <a:latin typeface="Candal"/>
                <a:ea typeface="Candal"/>
                <a:cs typeface="Candal"/>
                <a:sym typeface="Candal"/>
              </a:rPr>
              <a:t>The </a:t>
            </a:r>
            <a:r>
              <a:rPr b="1" lang="en-US" sz="4000">
                <a:solidFill>
                  <a:srgbClr val="F7CE46"/>
                </a:solidFill>
                <a:latin typeface="Candal"/>
                <a:ea typeface="Candal"/>
                <a:cs typeface="Candal"/>
                <a:sym typeface="Candal"/>
              </a:rPr>
              <a:t>Right Sport</a:t>
            </a:r>
            <a:r>
              <a:rPr b="1" lang="en-US" sz="4000">
                <a:solidFill>
                  <a:schemeClr val="dk1"/>
                </a:solidFill>
                <a:latin typeface="Candal"/>
                <a:ea typeface="Candal"/>
                <a:cs typeface="Candal"/>
                <a:sym typeface="Candal"/>
              </a:rPr>
              <a:t> </a:t>
            </a:r>
            <a:endParaRPr b="1" sz="4000">
              <a:solidFill>
                <a:schemeClr val="dk1"/>
              </a:solidFill>
              <a:latin typeface="Candal"/>
              <a:ea typeface="Candal"/>
              <a:cs typeface="Candal"/>
              <a:sym typeface="Candal"/>
            </a:endParaRPr>
          </a:p>
        </p:txBody>
      </p:sp>
      <p:pic>
        <p:nvPicPr>
          <p:cNvPr id="262" name="Google Shape;262;p32" title="wtp-logo-white.png"/>
          <p:cNvPicPr preferRelativeResize="0"/>
          <p:nvPr/>
        </p:nvPicPr>
        <p:blipFill>
          <a:blip r:embed="rId4">
            <a:alphaModFix/>
          </a:blip>
          <a:stretch>
            <a:fillRect/>
          </a:stretch>
        </p:blipFill>
        <p:spPr>
          <a:xfrm>
            <a:off x="121150" y="169850"/>
            <a:ext cx="1592070" cy="3078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66" name="Shape 266"/>
        <p:cNvGrpSpPr/>
        <p:nvPr/>
      </p:nvGrpSpPr>
      <p:grpSpPr>
        <a:xfrm>
          <a:off x="0" y="0"/>
          <a:ext cx="0" cy="0"/>
          <a:chOff x="0" y="0"/>
          <a:chExt cx="0" cy="0"/>
        </a:xfrm>
      </p:grpSpPr>
      <p:sp>
        <p:nvSpPr>
          <p:cNvPr id="267" name="Google Shape;267;p33"/>
          <p:cNvSpPr/>
          <p:nvPr/>
        </p:nvSpPr>
        <p:spPr>
          <a:xfrm>
            <a:off x="6096000" y="0"/>
            <a:ext cx="1600200" cy="6858000"/>
          </a:xfrm>
          <a:prstGeom prst="roundRect">
            <a:avLst>
              <a:gd fmla="val 9525"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8" name="Google Shape;268;p33"/>
          <p:cNvSpPr txBox="1"/>
          <p:nvPr/>
        </p:nvSpPr>
        <p:spPr>
          <a:xfrm>
            <a:off x="677275" y="2786025"/>
            <a:ext cx="5220900" cy="708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000">
                <a:solidFill>
                  <a:srgbClr val="F7CE46"/>
                </a:solidFill>
                <a:latin typeface="Candal"/>
                <a:ea typeface="Candal"/>
                <a:cs typeface="Candal"/>
                <a:sym typeface="Candal"/>
              </a:rPr>
              <a:t>Cause Alignment</a:t>
            </a:r>
            <a:endParaRPr b="1" sz="4000">
              <a:solidFill>
                <a:srgbClr val="F7CE46"/>
              </a:solidFill>
              <a:latin typeface="Candal"/>
              <a:ea typeface="Candal"/>
              <a:cs typeface="Candal"/>
              <a:sym typeface="Candal"/>
            </a:endParaRPr>
          </a:p>
        </p:txBody>
      </p:sp>
      <p:sp>
        <p:nvSpPr>
          <p:cNvPr id="269" name="Google Shape;269;p33"/>
          <p:cNvSpPr txBox="1"/>
          <p:nvPr/>
        </p:nvSpPr>
        <p:spPr>
          <a:xfrm>
            <a:off x="695324" y="3494013"/>
            <a:ext cx="4981500" cy="26781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a:solidFill>
                  <a:schemeClr val="lt1"/>
                </a:solidFill>
                <a:latin typeface="Archivo Light"/>
                <a:ea typeface="Archivo Light"/>
                <a:cs typeface="Archivo Light"/>
                <a:sym typeface="Archivo Light"/>
              </a:rPr>
              <a:t>World Team Pickleball gives brands the chance </a:t>
            </a:r>
            <a:r>
              <a:rPr b="1" lang="en-US">
                <a:solidFill>
                  <a:schemeClr val="lt1"/>
                </a:solidFill>
                <a:latin typeface="Archivo"/>
                <a:ea typeface="Archivo"/>
                <a:cs typeface="Archivo"/>
                <a:sym typeface="Archivo"/>
              </a:rPr>
              <a:t>to stand for more than competition</a:t>
            </a:r>
            <a:r>
              <a:rPr lang="en-US">
                <a:solidFill>
                  <a:schemeClr val="lt1"/>
                </a:solidFill>
                <a:latin typeface="Archivo Light"/>
                <a:ea typeface="Archivo Light"/>
                <a:cs typeface="Archivo Light"/>
                <a:sym typeface="Archivo Light"/>
              </a:rPr>
              <a:t>. Enjoy exposure in the context of purposeful play, aligning with nonprofits, charities, and local community initiatives.</a:t>
            </a:r>
            <a:endParaRPr>
              <a:solidFill>
                <a:schemeClr val="lt1"/>
              </a:solidFill>
              <a:latin typeface="Archivo Light"/>
              <a:ea typeface="Archivo Light"/>
              <a:cs typeface="Archivo Light"/>
              <a:sym typeface="Archivo Light"/>
            </a:endParaRPr>
          </a:p>
          <a:p>
            <a:pPr indent="0" lvl="0" marL="0" marR="0" rtl="0" algn="l">
              <a:spcBef>
                <a:spcPts val="0"/>
              </a:spcBef>
              <a:spcAft>
                <a:spcPts val="0"/>
              </a:spcAft>
              <a:buNone/>
            </a:pPr>
            <a:r>
              <a:t/>
            </a:r>
            <a:endParaRPr>
              <a:solidFill>
                <a:schemeClr val="lt1"/>
              </a:solidFill>
              <a:latin typeface="Archivo Light"/>
              <a:ea typeface="Archivo Light"/>
              <a:cs typeface="Archivo Light"/>
              <a:sym typeface="Archivo Light"/>
            </a:endParaRPr>
          </a:p>
          <a:p>
            <a:pPr indent="0" lvl="0" marL="0" marR="0" rtl="0" algn="l">
              <a:spcBef>
                <a:spcPts val="0"/>
              </a:spcBef>
              <a:spcAft>
                <a:spcPts val="0"/>
              </a:spcAft>
              <a:buNone/>
            </a:pPr>
            <a:r>
              <a:rPr lang="en-US">
                <a:solidFill>
                  <a:schemeClr val="lt1"/>
                </a:solidFill>
                <a:latin typeface="Archivo Light"/>
                <a:ea typeface="Archivo Light"/>
                <a:cs typeface="Archivo Light"/>
                <a:sym typeface="Archivo Light"/>
              </a:rPr>
              <a:t>Sponsor-driven events </a:t>
            </a:r>
            <a:r>
              <a:rPr b="1" lang="en-US">
                <a:solidFill>
                  <a:schemeClr val="lt1"/>
                </a:solidFill>
                <a:latin typeface="Archivo"/>
                <a:ea typeface="Archivo"/>
                <a:cs typeface="Archivo"/>
                <a:sym typeface="Archivo"/>
              </a:rPr>
              <a:t>reinforce corporate social responsibility</a:t>
            </a:r>
            <a:r>
              <a:rPr lang="en-US">
                <a:solidFill>
                  <a:schemeClr val="lt1"/>
                </a:solidFill>
                <a:latin typeface="Archivo Light"/>
                <a:ea typeface="Archivo Light"/>
                <a:cs typeface="Archivo Light"/>
                <a:sym typeface="Archivo Light"/>
              </a:rPr>
              <a:t>: supporting health, wellness, and community engagement while strengthening brand reputation.</a:t>
            </a:r>
            <a:endParaRPr>
              <a:solidFill>
                <a:schemeClr val="lt1"/>
              </a:solidFill>
              <a:latin typeface="Archivo Light"/>
              <a:ea typeface="Archivo Light"/>
              <a:cs typeface="Archivo Light"/>
              <a:sym typeface="Archivo Light"/>
            </a:endParaRPr>
          </a:p>
          <a:p>
            <a:pPr indent="0" lvl="0" marL="0" marR="0" rtl="0" algn="l">
              <a:spcBef>
                <a:spcPts val="0"/>
              </a:spcBef>
              <a:spcAft>
                <a:spcPts val="0"/>
              </a:spcAft>
              <a:buNone/>
            </a:pPr>
            <a:r>
              <a:t/>
            </a:r>
            <a:endParaRPr>
              <a:solidFill>
                <a:schemeClr val="lt1"/>
              </a:solidFill>
              <a:latin typeface="Archivo Light"/>
              <a:ea typeface="Archivo Light"/>
              <a:cs typeface="Archivo Light"/>
              <a:sym typeface="Archivo Light"/>
            </a:endParaRPr>
          </a:p>
          <a:p>
            <a:pPr indent="0" lvl="0" marL="0" marR="0" rtl="0" algn="l">
              <a:spcBef>
                <a:spcPts val="0"/>
              </a:spcBef>
              <a:spcAft>
                <a:spcPts val="0"/>
              </a:spcAft>
              <a:buNone/>
            </a:pPr>
            <a:r>
              <a:rPr lang="en-US">
                <a:solidFill>
                  <a:schemeClr val="lt1"/>
                </a:solidFill>
                <a:latin typeface="Archivo Light"/>
                <a:ea typeface="Archivo Light"/>
                <a:cs typeface="Archivo Light"/>
                <a:sym typeface="Archivo Light"/>
              </a:rPr>
              <a:t>Through local tournaments, charitable tie-ins, and volunteer programs, your brand becomes </a:t>
            </a:r>
            <a:r>
              <a:rPr b="1" lang="en-US">
                <a:solidFill>
                  <a:schemeClr val="lt1"/>
                </a:solidFill>
                <a:latin typeface="Archivo"/>
                <a:ea typeface="Archivo"/>
                <a:cs typeface="Archivo"/>
                <a:sym typeface="Archivo"/>
              </a:rPr>
              <a:t>positively rooted in community energy and impact.</a:t>
            </a:r>
            <a:endParaRPr b="1">
              <a:solidFill>
                <a:schemeClr val="lt1"/>
              </a:solidFill>
              <a:latin typeface="Archivo"/>
              <a:ea typeface="Archivo"/>
              <a:cs typeface="Archivo"/>
              <a:sym typeface="Archivo"/>
            </a:endParaRPr>
          </a:p>
        </p:txBody>
      </p:sp>
      <p:sp>
        <p:nvSpPr>
          <p:cNvPr id="270" name="Google Shape;270;p33"/>
          <p:cNvSpPr txBox="1"/>
          <p:nvPr/>
        </p:nvSpPr>
        <p:spPr>
          <a:xfrm>
            <a:off x="695325" y="2211400"/>
            <a:ext cx="4745100" cy="708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000">
                <a:solidFill>
                  <a:srgbClr val="F7CE46"/>
                </a:solidFill>
                <a:latin typeface="Candal"/>
                <a:ea typeface="Candal"/>
                <a:cs typeface="Candal"/>
                <a:sym typeface="Candal"/>
              </a:rPr>
              <a:t>Community &amp;</a:t>
            </a:r>
            <a:r>
              <a:rPr b="1" lang="en-US" sz="4000">
                <a:solidFill>
                  <a:schemeClr val="lt1"/>
                </a:solidFill>
                <a:latin typeface="Candal"/>
                <a:ea typeface="Candal"/>
                <a:cs typeface="Candal"/>
                <a:sym typeface="Candal"/>
              </a:rPr>
              <a:t> </a:t>
            </a:r>
            <a:endParaRPr b="1" sz="4000">
              <a:solidFill>
                <a:schemeClr val="lt1"/>
              </a:solidFill>
              <a:latin typeface="Candal"/>
              <a:ea typeface="Candal"/>
              <a:cs typeface="Candal"/>
              <a:sym typeface="Candal"/>
            </a:endParaRPr>
          </a:p>
        </p:txBody>
      </p:sp>
      <p:pic>
        <p:nvPicPr>
          <p:cNvPr id="271" name="Google Shape;271;p33" title="wtp-logo-white.png"/>
          <p:cNvPicPr preferRelativeResize="0"/>
          <p:nvPr/>
        </p:nvPicPr>
        <p:blipFill>
          <a:blip r:embed="rId3">
            <a:alphaModFix/>
          </a:blip>
          <a:stretch>
            <a:fillRect/>
          </a:stretch>
        </p:blipFill>
        <p:spPr>
          <a:xfrm>
            <a:off x="121150" y="169850"/>
            <a:ext cx="1592070" cy="307800"/>
          </a:xfrm>
          <a:prstGeom prst="rect">
            <a:avLst/>
          </a:prstGeom>
          <a:noFill/>
          <a:ln>
            <a:noFill/>
          </a:ln>
        </p:spPr>
      </p:pic>
      <p:pic>
        <p:nvPicPr>
          <p:cNvPr id="272" name="Google Shape;272;p33" title="Screenshot 2025-08-18 at 10.51.37 PM.png"/>
          <p:cNvPicPr preferRelativeResize="0"/>
          <p:nvPr/>
        </p:nvPicPr>
        <p:blipFill>
          <a:blip r:embed="rId4">
            <a:alphaModFix/>
          </a:blip>
          <a:stretch>
            <a:fillRect/>
          </a:stretch>
        </p:blipFill>
        <p:spPr>
          <a:xfrm>
            <a:off x="6388530" y="1137375"/>
            <a:ext cx="2459100" cy="2254800"/>
          </a:xfrm>
          <a:prstGeom prst="roundRect">
            <a:avLst>
              <a:gd fmla="val 16667" name="adj"/>
            </a:avLst>
          </a:prstGeom>
          <a:noFill/>
          <a:ln>
            <a:noFill/>
          </a:ln>
        </p:spPr>
      </p:pic>
      <p:pic>
        <p:nvPicPr>
          <p:cNvPr id="273" name="Google Shape;273;p33" title="Screenshot 2025-08-18 at 10.52.51 PM.png"/>
          <p:cNvPicPr preferRelativeResize="0"/>
          <p:nvPr/>
        </p:nvPicPr>
        <p:blipFill>
          <a:blip r:embed="rId5">
            <a:alphaModFix/>
          </a:blip>
          <a:stretch>
            <a:fillRect/>
          </a:stretch>
        </p:blipFill>
        <p:spPr>
          <a:xfrm>
            <a:off x="9141350" y="1174200"/>
            <a:ext cx="2409000" cy="2217900"/>
          </a:xfrm>
          <a:prstGeom prst="roundRect">
            <a:avLst>
              <a:gd fmla="val 16667" name="adj"/>
            </a:avLst>
          </a:prstGeom>
          <a:noFill/>
          <a:ln>
            <a:noFill/>
          </a:ln>
        </p:spPr>
      </p:pic>
      <p:pic>
        <p:nvPicPr>
          <p:cNvPr id="274" name="Google Shape;274;p33" title="Screenshot 2025-08-18 at 10.53.58 PM.png"/>
          <p:cNvPicPr preferRelativeResize="0"/>
          <p:nvPr/>
        </p:nvPicPr>
        <p:blipFill>
          <a:blip r:embed="rId6">
            <a:alphaModFix/>
          </a:blip>
          <a:stretch>
            <a:fillRect/>
          </a:stretch>
        </p:blipFill>
        <p:spPr>
          <a:xfrm>
            <a:off x="6388525" y="3673625"/>
            <a:ext cx="2459100" cy="2046300"/>
          </a:xfrm>
          <a:prstGeom prst="roundRect">
            <a:avLst>
              <a:gd fmla="val 16667" name="adj"/>
            </a:avLst>
          </a:prstGeom>
          <a:noFill/>
          <a:ln>
            <a:noFill/>
          </a:ln>
        </p:spPr>
      </p:pic>
      <p:pic>
        <p:nvPicPr>
          <p:cNvPr id="275" name="Google Shape;275;p33" title="Screenshot 2025-08-18 at 11.00.51 PM.png"/>
          <p:cNvPicPr preferRelativeResize="0"/>
          <p:nvPr/>
        </p:nvPicPr>
        <p:blipFill>
          <a:blip r:embed="rId7">
            <a:alphaModFix/>
          </a:blip>
          <a:stretch>
            <a:fillRect/>
          </a:stretch>
        </p:blipFill>
        <p:spPr>
          <a:xfrm>
            <a:off x="9141350" y="3694175"/>
            <a:ext cx="2409000" cy="2005200"/>
          </a:xfrm>
          <a:prstGeom prst="roundRect">
            <a:avLst>
              <a:gd fmla="val 16667" name="adj"/>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79" name="Shape 279"/>
        <p:cNvGrpSpPr/>
        <p:nvPr/>
      </p:nvGrpSpPr>
      <p:grpSpPr>
        <a:xfrm>
          <a:off x="0" y="0"/>
          <a:ext cx="0" cy="0"/>
          <a:chOff x="0" y="0"/>
          <a:chExt cx="0" cy="0"/>
        </a:xfrm>
      </p:grpSpPr>
      <p:pic>
        <p:nvPicPr>
          <p:cNvPr id="280" name="Google Shape;280;p34" title="Screenshot 2025-08-18 at 10.42.23 PM.png"/>
          <p:cNvPicPr preferRelativeResize="0"/>
          <p:nvPr/>
        </p:nvPicPr>
        <p:blipFill>
          <a:blip r:embed="rId3">
            <a:alphaModFix/>
          </a:blip>
          <a:stretch>
            <a:fillRect/>
          </a:stretch>
        </p:blipFill>
        <p:spPr>
          <a:xfrm>
            <a:off x="-1251300" y="-653975"/>
            <a:ext cx="14248800" cy="8763300"/>
          </a:xfrm>
          <a:prstGeom prst="roundRect">
            <a:avLst>
              <a:gd fmla="val 16667" name="adj"/>
            </a:avLst>
          </a:prstGeom>
          <a:noFill/>
          <a:ln>
            <a:noFill/>
          </a:ln>
        </p:spPr>
      </p:pic>
      <p:sp>
        <p:nvSpPr>
          <p:cNvPr id="281" name="Google Shape;281;p34"/>
          <p:cNvSpPr/>
          <p:nvPr/>
        </p:nvSpPr>
        <p:spPr>
          <a:xfrm>
            <a:off x="1713225" y="692150"/>
            <a:ext cx="8577600" cy="5650500"/>
          </a:xfrm>
          <a:prstGeom prst="roundRect">
            <a:avLst>
              <a:gd fmla="val 3969"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2" name="Google Shape;282;p34"/>
          <p:cNvSpPr/>
          <p:nvPr/>
        </p:nvSpPr>
        <p:spPr>
          <a:xfrm>
            <a:off x="6675122" y="1415299"/>
            <a:ext cx="2353500" cy="2292300"/>
          </a:xfrm>
          <a:prstGeom prst="roundRect">
            <a:avLst>
              <a:gd fmla="val 8189" name="adj"/>
            </a:avLst>
          </a:prstGeom>
          <a:solidFill>
            <a:srgbClr val="FFCC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83" name="Google Shape;283;p34"/>
          <p:cNvSpPr txBox="1"/>
          <p:nvPr/>
        </p:nvSpPr>
        <p:spPr>
          <a:xfrm>
            <a:off x="6729725" y="3750125"/>
            <a:ext cx="22989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Candal"/>
                <a:ea typeface="Candal"/>
                <a:cs typeface="Candal"/>
                <a:sym typeface="Candal"/>
              </a:rPr>
              <a:t>Our Mission</a:t>
            </a:r>
            <a:endParaRPr sz="2400">
              <a:solidFill>
                <a:schemeClr val="dk1"/>
              </a:solidFill>
              <a:latin typeface="Candal"/>
              <a:ea typeface="Candal"/>
              <a:cs typeface="Candal"/>
              <a:sym typeface="Candal"/>
            </a:endParaRPr>
          </a:p>
        </p:txBody>
      </p:sp>
      <p:sp>
        <p:nvSpPr>
          <p:cNvPr id="284" name="Google Shape;284;p34"/>
          <p:cNvSpPr txBox="1"/>
          <p:nvPr/>
        </p:nvSpPr>
        <p:spPr>
          <a:xfrm>
            <a:off x="6609750" y="4211825"/>
            <a:ext cx="2816400" cy="13854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a:solidFill>
                  <a:schemeClr val="dk1"/>
                </a:solidFill>
                <a:latin typeface="Archivo Light"/>
                <a:ea typeface="Archivo Light"/>
                <a:cs typeface="Archivo Light"/>
                <a:sym typeface="Archivo Light"/>
              </a:rPr>
              <a:t>To engage people through the fastest-growing sport in America, offering unique opportunities for team building, client appreciation, and meaningful networking that extends beyond the game.</a:t>
            </a:r>
            <a:endParaRPr sz="1600">
              <a:solidFill>
                <a:schemeClr val="dk1"/>
              </a:solidFill>
              <a:latin typeface="Archivo Light"/>
              <a:ea typeface="Archivo Light"/>
              <a:cs typeface="Archivo Light"/>
              <a:sym typeface="Archivo Light"/>
            </a:endParaRPr>
          </a:p>
        </p:txBody>
      </p:sp>
      <p:grpSp>
        <p:nvGrpSpPr>
          <p:cNvPr id="285" name="Google Shape;285;p34"/>
          <p:cNvGrpSpPr/>
          <p:nvPr/>
        </p:nvGrpSpPr>
        <p:grpSpPr>
          <a:xfrm>
            <a:off x="7081342" y="1872701"/>
            <a:ext cx="1386157" cy="1385382"/>
            <a:chOff x="13381589" y="3606802"/>
            <a:chExt cx="609300" cy="608986"/>
          </a:xfrm>
        </p:grpSpPr>
        <p:sp>
          <p:nvSpPr>
            <p:cNvPr id="286" name="Google Shape;286;p34"/>
            <p:cNvSpPr/>
            <p:nvPr/>
          </p:nvSpPr>
          <p:spPr>
            <a:xfrm>
              <a:off x="13381589" y="3606802"/>
              <a:ext cx="473084" cy="608893"/>
            </a:xfrm>
            <a:custGeom>
              <a:rect b="b" l="l" r="r" t="t"/>
              <a:pathLst>
                <a:path extrusionOk="0" h="608893" w="473084">
                  <a:moveTo>
                    <a:pt x="180390" y="608863"/>
                  </a:moveTo>
                  <a:lnTo>
                    <a:pt x="15743" y="608863"/>
                  </a:lnTo>
                  <a:cubicBezTo>
                    <a:pt x="13757" y="608863"/>
                    <a:pt x="11770" y="608931"/>
                    <a:pt x="9797" y="608863"/>
                  </a:cubicBezTo>
                  <a:cubicBezTo>
                    <a:pt x="3674" y="608468"/>
                    <a:pt x="0" y="604958"/>
                    <a:pt x="0" y="599569"/>
                  </a:cubicBezTo>
                  <a:cubicBezTo>
                    <a:pt x="0" y="594181"/>
                    <a:pt x="3769" y="590453"/>
                    <a:pt x="9879" y="590221"/>
                  </a:cubicBezTo>
                  <a:cubicBezTo>
                    <a:pt x="16478" y="589963"/>
                    <a:pt x="23105" y="589976"/>
                    <a:pt x="29704" y="590221"/>
                  </a:cubicBezTo>
                  <a:cubicBezTo>
                    <a:pt x="33232" y="590378"/>
                    <a:pt x="36651" y="588987"/>
                    <a:pt x="39066" y="586411"/>
                  </a:cubicBezTo>
                  <a:cubicBezTo>
                    <a:pt x="69265" y="558009"/>
                    <a:pt x="99473" y="529665"/>
                    <a:pt x="129690" y="501380"/>
                  </a:cubicBezTo>
                  <a:cubicBezTo>
                    <a:pt x="132928" y="498418"/>
                    <a:pt x="135019" y="494409"/>
                    <a:pt x="135595" y="490059"/>
                  </a:cubicBezTo>
                  <a:cubicBezTo>
                    <a:pt x="142045" y="451442"/>
                    <a:pt x="148781" y="412866"/>
                    <a:pt x="155394" y="374276"/>
                  </a:cubicBezTo>
                  <a:cubicBezTo>
                    <a:pt x="155904" y="371659"/>
                    <a:pt x="157356" y="369320"/>
                    <a:pt x="159476" y="367704"/>
                  </a:cubicBezTo>
                  <a:cubicBezTo>
                    <a:pt x="173219" y="355648"/>
                    <a:pt x="186853" y="343456"/>
                    <a:pt x="200637" y="331441"/>
                  </a:cubicBezTo>
                  <a:cubicBezTo>
                    <a:pt x="209047" y="324093"/>
                    <a:pt x="215864" y="325290"/>
                    <a:pt x="221592" y="335101"/>
                  </a:cubicBezTo>
                  <a:cubicBezTo>
                    <a:pt x="247147" y="378980"/>
                    <a:pt x="272669" y="422881"/>
                    <a:pt x="298160" y="466804"/>
                  </a:cubicBezTo>
                  <a:cubicBezTo>
                    <a:pt x="299353" y="469149"/>
                    <a:pt x="300824" y="471342"/>
                    <a:pt x="302541" y="473336"/>
                  </a:cubicBezTo>
                  <a:cubicBezTo>
                    <a:pt x="305294" y="476521"/>
                    <a:pt x="310035" y="477055"/>
                    <a:pt x="313427" y="474560"/>
                  </a:cubicBezTo>
                  <a:cubicBezTo>
                    <a:pt x="317332" y="472043"/>
                    <a:pt x="319060" y="468342"/>
                    <a:pt x="317251" y="463756"/>
                  </a:cubicBezTo>
                  <a:cubicBezTo>
                    <a:pt x="316188" y="461345"/>
                    <a:pt x="314947" y="459016"/>
                    <a:pt x="313536" y="456790"/>
                  </a:cubicBezTo>
                  <a:cubicBezTo>
                    <a:pt x="292921" y="421479"/>
                    <a:pt x="272401" y="386114"/>
                    <a:pt x="251542" y="350953"/>
                  </a:cubicBezTo>
                  <a:cubicBezTo>
                    <a:pt x="247541" y="344150"/>
                    <a:pt x="247732" y="338707"/>
                    <a:pt x="251732" y="332039"/>
                  </a:cubicBezTo>
                  <a:cubicBezTo>
                    <a:pt x="279504" y="285897"/>
                    <a:pt x="306977" y="239511"/>
                    <a:pt x="334736" y="193369"/>
                  </a:cubicBezTo>
                  <a:cubicBezTo>
                    <a:pt x="337128" y="189449"/>
                    <a:pt x="338346" y="184924"/>
                    <a:pt x="338246" y="180333"/>
                  </a:cubicBezTo>
                  <a:cubicBezTo>
                    <a:pt x="338155" y="124997"/>
                    <a:pt x="338155" y="69684"/>
                    <a:pt x="338246" y="14394"/>
                  </a:cubicBezTo>
                  <a:cubicBezTo>
                    <a:pt x="338246" y="433"/>
                    <a:pt x="343580" y="-3023"/>
                    <a:pt x="356371" y="2515"/>
                  </a:cubicBezTo>
                  <a:cubicBezTo>
                    <a:pt x="392103" y="18073"/>
                    <a:pt x="427917" y="33562"/>
                    <a:pt x="463813" y="48983"/>
                  </a:cubicBezTo>
                  <a:cubicBezTo>
                    <a:pt x="467487" y="50562"/>
                    <a:pt x="471188" y="52072"/>
                    <a:pt x="472535" y="56359"/>
                  </a:cubicBezTo>
                  <a:cubicBezTo>
                    <a:pt x="474318" y="62046"/>
                    <a:pt x="471800" y="66237"/>
                    <a:pt x="464466" y="69381"/>
                  </a:cubicBezTo>
                  <a:cubicBezTo>
                    <a:pt x="432181" y="83196"/>
                    <a:pt x="399869" y="96980"/>
                    <a:pt x="367529" y="110733"/>
                  </a:cubicBezTo>
                  <a:cubicBezTo>
                    <a:pt x="357786" y="114883"/>
                    <a:pt x="356208" y="117142"/>
                    <a:pt x="356208" y="127565"/>
                  </a:cubicBezTo>
                  <a:cubicBezTo>
                    <a:pt x="356208" y="154888"/>
                    <a:pt x="356602" y="182211"/>
                    <a:pt x="356017" y="209534"/>
                  </a:cubicBezTo>
                  <a:cubicBezTo>
                    <a:pt x="355786" y="220678"/>
                    <a:pt x="359133" y="230761"/>
                    <a:pt x="362059" y="241048"/>
                  </a:cubicBezTo>
                  <a:cubicBezTo>
                    <a:pt x="378514" y="298725"/>
                    <a:pt x="395093" y="356365"/>
                    <a:pt x="411793" y="413968"/>
                  </a:cubicBezTo>
                  <a:cubicBezTo>
                    <a:pt x="414256" y="422404"/>
                    <a:pt x="412596" y="428419"/>
                    <a:pt x="406350" y="434637"/>
                  </a:cubicBezTo>
                  <a:cubicBezTo>
                    <a:pt x="381857" y="459007"/>
                    <a:pt x="357705" y="483827"/>
                    <a:pt x="333443" y="508483"/>
                  </a:cubicBezTo>
                  <a:cubicBezTo>
                    <a:pt x="326082" y="515967"/>
                    <a:pt x="325782" y="517790"/>
                    <a:pt x="330273" y="526975"/>
                  </a:cubicBezTo>
                  <a:cubicBezTo>
                    <a:pt x="340324" y="547485"/>
                    <a:pt x="350374" y="567997"/>
                    <a:pt x="360426" y="588507"/>
                  </a:cubicBezTo>
                  <a:cubicBezTo>
                    <a:pt x="366400" y="600753"/>
                    <a:pt x="361365" y="608836"/>
                    <a:pt x="347649" y="608836"/>
                  </a:cubicBezTo>
                  <a:cubicBezTo>
                    <a:pt x="291869" y="608890"/>
                    <a:pt x="236115" y="608900"/>
                    <a:pt x="180390" y="608863"/>
                  </a:cubicBezTo>
                  <a:close/>
                </a:path>
              </a:pathLst>
            </a:custGeom>
            <a:solidFill>
              <a:schemeClr val="dk1"/>
            </a:solidFill>
            <a:ln>
              <a:noFill/>
            </a:ln>
          </p:spPr>
          <p:txBody>
            <a:bodyPr anchorCtr="0" anchor="ctr" bIns="74300" lIns="148650" spcFirstLastPara="1" rIns="148650" wrap="square" tIns="74300">
              <a:noAutofit/>
            </a:bodyPr>
            <a:lstStyle/>
            <a:p>
              <a:pPr indent="0" lvl="0" marL="0" marR="0" rtl="0" algn="l">
                <a:spcBef>
                  <a:spcPts val="0"/>
                </a:spcBef>
                <a:spcAft>
                  <a:spcPts val="0"/>
                </a:spcAft>
                <a:buNone/>
              </a:pPr>
              <a:r>
                <a:t/>
              </a:r>
              <a:endParaRPr sz="2926">
                <a:solidFill>
                  <a:schemeClr val="dk1"/>
                </a:solidFill>
                <a:latin typeface="Arial"/>
                <a:ea typeface="Arial"/>
                <a:cs typeface="Arial"/>
                <a:sym typeface="Arial"/>
              </a:endParaRPr>
            </a:p>
          </p:txBody>
        </p:sp>
        <p:sp>
          <p:nvSpPr>
            <p:cNvPr id="287" name="Google Shape;287;p34"/>
            <p:cNvSpPr/>
            <p:nvPr/>
          </p:nvSpPr>
          <p:spPr>
            <a:xfrm>
              <a:off x="13731454" y="3800895"/>
              <a:ext cx="259435" cy="414893"/>
            </a:xfrm>
            <a:custGeom>
              <a:rect b="b" l="l" r="r" t="t"/>
              <a:pathLst>
                <a:path extrusionOk="0" h="414893" w="259435">
                  <a:moveTo>
                    <a:pt x="148564" y="414770"/>
                  </a:moveTo>
                  <a:cubicBezTo>
                    <a:pt x="116397" y="414770"/>
                    <a:pt x="84216" y="414579"/>
                    <a:pt x="52049" y="414892"/>
                  </a:cubicBezTo>
                  <a:cubicBezTo>
                    <a:pt x="43612" y="414974"/>
                    <a:pt x="38768" y="411830"/>
                    <a:pt x="35217" y="404183"/>
                  </a:cubicBezTo>
                  <a:cubicBezTo>
                    <a:pt x="24685" y="381473"/>
                    <a:pt x="13527" y="359048"/>
                    <a:pt x="2641" y="336501"/>
                  </a:cubicBezTo>
                  <a:cubicBezTo>
                    <a:pt x="-1441" y="327915"/>
                    <a:pt x="-1046" y="325194"/>
                    <a:pt x="5621" y="318336"/>
                  </a:cubicBezTo>
                  <a:cubicBezTo>
                    <a:pt x="30540" y="292772"/>
                    <a:pt x="55487" y="267231"/>
                    <a:pt x="80461" y="241714"/>
                  </a:cubicBezTo>
                  <a:cubicBezTo>
                    <a:pt x="84175" y="237945"/>
                    <a:pt x="85019" y="234584"/>
                    <a:pt x="83522" y="229468"/>
                  </a:cubicBezTo>
                  <a:cubicBezTo>
                    <a:pt x="62658" y="157060"/>
                    <a:pt x="41902" y="84615"/>
                    <a:pt x="21256" y="12134"/>
                  </a:cubicBezTo>
                  <a:cubicBezTo>
                    <a:pt x="21146" y="11487"/>
                    <a:pt x="21001" y="10847"/>
                    <a:pt x="20820" y="10216"/>
                  </a:cubicBezTo>
                  <a:cubicBezTo>
                    <a:pt x="19460" y="6651"/>
                    <a:pt x="18970" y="3072"/>
                    <a:pt x="22794" y="895"/>
                  </a:cubicBezTo>
                  <a:cubicBezTo>
                    <a:pt x="26876" y="-1446"/>
                    <a:pt x="29720" y="1208"/>
                    <a:pt x="32319" y="4228"/>
                  </a:cubicBezTo>
                  <a:cubicBezTo>
                    <a:pt x="37761" y="10542"/>
                    <a:pt x="43463" y="16720"/>
                    <a:pt x="49042" y="22966"/>
                  </a:cubicBezTo>
                  <a:cubicBezTo>
                    <a:pt x="52117" y="26422"/>
                    <a:pt x="54866" y="30245"/>
                    <a:pt x="58322" y="33280"/>
                  </a:cubicBezTo>
                  <a:cubicBezTo>
                    <a:pt x="80692" y="52915"/>
                    <a:pt x="90013" y="80252"/>
                    <a:pt x="101729" y="106200"/>
                  </a:cubicBezTo>
                  <a:cubicBezTo>
                    <a:pt x="143738" y="199283"/>
                    <a:pt x="185721" y="292383"/>
                    <a:pt x="227676" y="385501"/>
                  </a:cubicBezTo>
                  <a:cubicBezTo>
                    <a:pt x="231132" y="393175"/>
                    <a:pt x="235718" y="397148"/>
                    <a:pt x="244304" y="396182"/>
                  </a:cubicBezTo>
                  <a:cubicBezTo>
                    <a:pt x="247360" y="395648"/>
                    <a:pt x="250501" y="395895"/>
                    <a:pt x="253435" y="396903"/>
                  </a:cubicBezTo>
                  <a:cubicBezTo>
                    <a:pt x="257911" y="398740"/>
                    <a:pt x="259912" y="402115"/>
                    <a:pt x="259340" y="406809"/>
                  </a:cubicBezTo>
                  <a:cubicBezTo>
                    <a:pt x="259102" y="410968"/>
                    <a:pt x="255806" y="414297"/>
                    <a:pt x="251652" y="414579"/>
                  </a:cubicBezTo>
                  <a:cubicBezTo>
                    <a:pt x="249460" y="414800"/>
                    <a:pt x="247256" y="414877"/>
                    <a:pt x="245053" y="414810"/>
                  </a:cubicBezTo>
                  <a:close/>
                </a:path>
              </a:pathLst>
            </a:custGeom>
            <a:solidFill>
              <a:schemeClr val="dk1"/>
            </a:solidFill>
            <a:ln>
              <a:noFill/>
            </a:ln>
          </p:spPr>
          <p:txBody>
            <a:bodyPr anchorCtr="0" anchor="ctr" bIns="74300" lIns="148650" spcFirstLastPara="1" rIns="148650" wrap="square" tIns="74300">
              <a:noAutofit/>
            </a:bodyPr>
            <a:lstStyle/>
            <a:p>
              <a:pPr indent="0" lvl="0" marL="0" marR="0" rtl="0" algn="l">
                <a:spcBef>
                  <a:spcPts val="0"/>
                </a:spcBef>
                <a:spcAft>
                  <a:spcPts val="0"/>
                </a:spcAft>
                <a:buNone/>
              </a:pPr>
              <a:r>
                <a:t/>
              </a:r>
              <a:endParaRPr sz="2926">
                <a:solidFill>
                  <a:schemeClr val="dk1"/>
                </a:solidFill>
                <a:latin typeface="Arial"/>
                <a:ea typeface="Arial"/>
                <a:cs typeface="Arial"/>
                <a:sym typeface="Arial"/>
              </a:endParaRPr>
            </a:p>
          </p:txBody>
        </p:sp>
      </p:grpSp>
      <p:sp>
        <p:nvSpPr>
          <p:cNvPr id="288" name="Google Shape;288;p34"/>
          <p:cNvSpPr/>
          <p:nvPr/>
        </p:nvSpPr>
        <p:spPr>
          <a:xfrm>
            <a:off x="2778775" y="1415349"/>
            <a:ext cx="2353500" cy="2292300"/>
          </a:xfrm>
          <a:prstGeom prst="roundRect">
            <a:avLst>
              <a:gd fmla="val 8189" name="adj"/>
            </a:avLst>
          </a:prstGeom>
          <a:solidFill>
            <a:srgbClr val="FFCC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89" name="Google Shape;289;p34"/>
          <p:cNvSpPr txBox="1"/>
          <p:nvPr/>
        </p:nvSpPr>
        <p:spPr>
          <a:xfrm>
            <a:off x="2952888" y="3750113"/>
            <a:ext cx="20511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Candal"/>
                <a:ea typeface="Candal"/>
                <a:cs typeface="Candal"/>
                <a:sym typeface="Candal"/>
              </a:rPr>
              <a:t>Our Vision</a:t>
            </a:r>
            <a:endParaRPr sz="2400">
              <a:solidFill>
                <a:schemeClr val="dk1"/>
              </a:solidFill>
              <a:latin typeface="Candal"/>
              <a:ea typeface="Candal"/>
              <a:cs typeface="Candal"/>
              <a:sym typeface="Candal"/>
            </a:endParaRPr>
          </a:p>
        </p:txBody>
      </p:sp>
      <p:sp>
        <p:nvSpPr>
          <p:cNvPr id="290" name="Google Shape;290;p34"/>
          <p:cNvSpPr txBox="1"/>
          <p:nvPr/>
        </p:nvSpPr>
        <p:spPr>
          <a:xfrm>
            <a:off x="2638200" y="4211825"/>
            <a:ext cx="2816400" cy="1816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a:solidFill>
                  <a:schemeClr val="dk1"/>
                </a:solidFill>
                <a:latin typeface="Archivo Light"/>
                <a:ea typeface="Archivo Light"/>
                <a:cs typeface="Archivo Light"/>
                <a:sym typeface="Archivo Light"/>
              </a:rPr>
              <a:t>World Team Pickleball fosters authentic connections by creating experiences that blend sport, community, and business. We aim to be the premier platform where employees, clients, and executives can build lasting relationships on and off the court.</a:t>
            </a:r>
            <a:endParaRPr sz="1600">
              <a:solidFill>
                <a:schemeClr val="dk1"/>
              </a:solidFill>
              <a:latin typeface="Archivo Light"/>
              <a:ea typeface="Archivo Light"/>
              <a:cs typeface="Archivo Light"/>
              <a:sym typeface="Archivo Light"/>
            </a:endParaRPr>
          </a:p>
        </p:txBody>
      </p:sp>
      <p:grpSp>
        <p:nvGrpSpPr>
          <p:cNvPr id="291" name="Google Shape;291;p34"/>
          <p:cNvGrpSpPr/>
          <p:nvPr/>
        </p:nvGrpSpPr>
        <p:grpSpPr>
          <a:xfrm>
            <a:off x="3285357" y="2218076"/>
            <a:ext cx="1386156" cy="818495"/>
            <a:chOff x="4236010" y="-1180729"/>
            <a:chExt cx="853229" cy="503813"/>
          </a:xfrm>
        </p:grpSpPr>
        <p:sp>
          <p:nvSpPr>
            <p:cNvPr id="292" name="Google Shape;292;p34"/>
            <p:cNvSpPr/>
            <p:nvPr/>
          </p:nvSpPr>
          <p:spPr>
            <a:xfrm>
              <a:off x="4484407" y="-1108654"/>
              <a:ext cx="359767" cy="359780"/>
            </a:xfrm>
            <a:custGeom>
              <a:rect b="b" l="l" r="r" t="t"/>
              <a:pathLst>
                <a:path extrusionOk="0" h="359780" w="359767">
                  <a:moveTo>
                    <a:pt x="181329" y="25"/>
                  </a:moveTo>
                  <a:cubicBezTo>
                    <a:pt x="82952" y="-1620"/>
                    <a:pt x="1040" y="78955"/>
                    <a:pt x="10" y="178604"/>
                  </a:cubicBezTo>
                  <a:cubicBezTo>
                    <a:pt x="-1021" y="277485"/>
                    <a:pt x="79071" y="358717"/>
                    <a:pt x="178676" y="359769"/>
                  </a:cubicBezTo>
                  <a:cubicBezTo>
                    <a:pt x="277339" y="360844"/>
                    <a:pt x="358461" y="280620"/>
                    <a:pt x="359755" y="180796"/>
                  </a:cubicBezTo>
                  <a:cubicBezTo>
                    <a:pt x="360939" y="82770"/>
                    <a:pt x="280891" y="1669"/>
                    <a:pt x="181329" y="25"/>
                  </a:cubicBezTo>
                  <a:close/>
                  <a:moveTo>
                    <a:pt x="179137" y="306514"/>
                  </a:moveTo>
                  <a:cubicBezTo>
                    <a:pt x="109198" y="306126"/>
                    <a:pt x="52814" y="249114"/>
                    <a:pt x="53202" y="179176"/>
                  </a:cubicBezTo>
                  <a:cubicBezTo>
                    <a:pt x="53590" y="109236"/>
                    <a:pt x="110602" y="52853"/>
                    <a:pt x="180540" y="53241"/>
                  </a:cubicBezTo>
                  <a:cubicBezTo>
                    <a:pt x="250299" y="53627"/>
                    <a:pt x="306609" y="110356"/>
                    <a:pt x="306477" y="180116"/>
                  </a:cubicBezTo>
                  <a:cubicBezTo>
                    <a:pt x="306418" y="249985"/>
                    <a:pt x="249733" y="306575"/>
                    <a:pt x="179865" y="306518"/>
                  </a:cubicBezTo>
                  <a:cubicBezTo>
                    <a:pt x="179571" y="306518"/>
                    <a:pt x="179277" y="306516"/>
                    <a:pt x="178983" y="306514"/>
                  </a:cubicBezTo>
                  <a:close/>
                </a:path>
              </a:pathLst>
            </a:custGeom>
            <a:noFill/>
            <a:ln>
              <a:noFill/>
            </a:ln>
          </p:spPr>
          <p:txBody>
            <a:bodyPr anchorCtr="0" anchor="ctr" bIns="74250" lIns="148525" spcFirstLastPara="1" rIns="148525" wrap="square" tIns="74250">
              <a:noAutofit/>
            </a:bodyPr>
            <a:lstStyle/>
            <a:p>
              <a:pPr indent="0" lvl="0" marL="0" marR="0" rtl="0" algn="l">
                <a:spcBef>
                  <a:spcPts val="0"/>
                </a:spcBef>
                <a:spcAft>
                  <a:spcPts val="0"/>
                </a:spcAft>
                <a:buNone/>
              </a:pPr>
              <a:r>
                <a:t/>
              </a:r>
              <a:endParaRPr sz="2924">
                <a:solidFill>
                  <a:schemeClr val="dk1"/>
                </a:solidFill>
                <a:latin typeface="Arial"/>
                <a:ea typeface="Arial"/>
                <a:cs typeface="Arial"/>
                <a:sym typeface="Arial"/>
              </a:endParaRPr>
            </a:p>
          </p:txBody>
        </p:sp>
        <p:sp>
          <p:nvSpPr>
            <p:cNvPr id="293" name="Google Shape;293;p34"/>
            <p:cNvSpPr/>
            <p:nvPr/>
          </p:nvSpPr>
          <p:spPr>
            <a:xfrm>
              <a:off x="4236010" y="-1180729"/>
              <a:ext cx="853229" cy="503813"/>
            </a:xfrm>
            <a:custGeom>
              <a:rect b="b" l="l" r="r" t="t"/>
              <a:pathLst>
                <a:path extrusionOk="0" h="503813" w="853229">
                  <a:moveTo>
                    <a:pt x="840074" y="220926"/>
                  </a:moveTo>
                  <a:cubicBezTo>
                    <a:pt x="820013" y="199001"/>
                    <a:pt x="799930" y="177076"/>
                    <a:pt x="778290" y="156752"/>
                  </a:cubicBezTo>
                  <a:cubicBezTo>
                    <a:pt x="723981" y="105601"/>
                    <a:pt x="664455" y="62277"/>
                    <a:pt x="595260" y="33248"/>
                  </a:cubicBezTo>
                  <a:cubicBezTo>
                    <a:pt x="506212" y="-4995"/>
                    <a:pt x="406488" y="-10433"/>
                    <a:pt x="313809" y="17901"/>
                  </a:cubicBezTo>
                  <a:cubicBezTo>
                    <a:pt x="240799" y="39651"/>
                    <a:pt x="176121" y="76967"/>
                    <a:pt x="116923" y="124193"/>
                  </a:cubicBezTo>
                  <a:cubicBezTo>
                    <a:pt x="78635" y="154634"/>
                    <a:pt x="43250" y="188558"/>
                    <a:pt x="11223" y="225530"/>
                  </a:cubicBezTo>
                  <a:cubicBezTo>
                    <a:pt x="-3116" y="242128"/>
                    <a:pt x="-3818" y="260369"/>
                    <a:pt x="9710" y="275804"/>
                  </a:cubicBezTo>
                  <a:cubicBezTo>
                    <a:pt x="38160" y="308836"/>
                    <a:pt x="68823" y="339895"/>
                    <a:pt x="101488" y="368766"/>
                  </a:cubicBezTo>
                  <a:cubicBezTo>
                    <a:pt x="151192" y="412002"/>
                    <a:pt x="205193" y="448332"/>
                    <a:pt x="266539" y="473041"/>
                  </a:cubicBezTo>
                  <a:cubicBezTo>
                    <a:pt x="334506" y="500425"/>
                    <a:pt x="405039" y="509963"/>
                    <a:pt x="477764" y="499921"/>
                  </a:cubicBezTo>
                  <a:cubicBezTo>
                    <a:pt x="536567" y="491809"/>
                    <a:pt x="591467" y="471704"/>
                    <a:pt x="643495" y="443421"/>
                  </a:cubicBezTo>
                  <a:cubicBezTo>
                    <a:pt x="699952" y="412726"/>
                    <a:pt x="750379" y="373809"/>
                    <a:pt x="796224" y="329082"/>
                  </a:cubicBezTo>
                  <a:cubicBezTo>
                    <a:pt x="817250" y="308604"/>
                    <a:pt x="840513" y="289617"/>
                    <a:pt x="853229" y="261926"/>
                  </a:cubicBezTo>
                  <a:lnTo>
                    <a:pt x="853229" y="245263"/>
                  </a:lnTo>
                  <a:cubicBezTo>
                    <a:pt x="850631" y="236304"/>
                    <a:pt x="846145" y="228008"/>
                    <a:pt x="840074" y="220926"/>
                  </a:cubicBezTo>
                  <a:close/>
                  <a:moveTo>
                    <a:pt x="427008" y="431844"/>
                  </a:moveTo>
                  <a:cubicBezTo>
                    <a:pt x="327403" y="430792"/>
                    <a:pt x="247223" y="349560"/>
                    <a:pt x="248341" y="250678"/>
                  </a:cubicBezTo>
                  <a:cubicBezTo>
                    <a:pt x="249372" y="151117"/>
                    <a:pt x="331284" y="70455"/>
                    <a:pt x="429661" y="72099"/>
                  </a:cubicBezTo>
                  <a:cubicBezTo>
                    <a:pt x="529288" y="73744"/>
                    <a:pt x="609445" y="154844"/>
                    <a:pt x="608086" y="252871"/>
                  </a:cubicBezTo>
                  <a:cubicBezTo>
                    <a:pt x="606814" y="352695"/>
                    <a:pt x="525648" y="432918"/>
                    <a:pt x="427008" y="431844"/>
                  </a:cubicBezTo>
                  <a:close/>
                </a:path>
              </a:pathLst>
            </a:custGeom>
            <a:solidFill>
              <a:schemeClr val="dk1"/>
            </a:solidFill>
            <a:ln>
              <a:noFill/>
            </a:ln>
          </p:spPr>
          <p:txBody>
            <a:bodyPr anchorCtr="0" anchor="ctr" bIns="74250" lIns="148525" spcFirstLastPara="1" rIns="148525" wrap="square" tIns="74250">
              <a:noAutofit/>
            </a:bodyPr>
            <a:lstStyle/>
            <a:p>
              <a:pPr indent="0" lvl="0" marL="0" marR="0" rtl="0" algn="l">
                <a:spcBef>
                  <a:spcPts val="0"/>
                </a:spcBef>
                <a:spcAft>
                  <a:spcPts val="0"/>
                </a:spcAft>
                <a:buNone/>
              </a:pPr>
              <a:r>
                <a:t/>
              </a:r>
              <a:endParaRPr sz="2924">
                <a:solidFill>
                  <a:schemeClr val="dk1"/>
                </a:solidFill>
                <a:latin typeface="Arial"/>
                <a:ea typeface="Arial"/>
                <a:cs typeface="Arial"/>
                <a:sym typeface="Arial"/>
              </a:endParaRPr>
            </a:p>
          </p:txBody>
        </p:sp>
        <p:sp>
          <p:nvSpPr>
            <p:cNvPr id="294" name="Google Shape;294;p34"/>
            <p:cNvSpPr/>
            <p:nvPr/>
          </p:nvSpPr>
          <p:spPr>
            <a:xfrm>
              <a:off x="4537607" y="-1055417"/>
              <a:ext cx="253277" cy="253277"/>
            </a:xfrm>
            <a:custGeom>
              <a:rect b="b" l="l" r="r" t="t"/>
              <a:pathLst>
                <a:path extrusionOk="0" h="253277" w="253277">
                  <a:moveTo>
                    <a:pt x="126836" y="0"/>
                  </a:moveTo>
                  <a:cubicBezTo>
                    <a:pt x="56895" y="-109"/>
                    <a:pt x="110" y="56501"/>
                    <a:pt x="0" y="126441"/>
                  </a:cubicBezTo>
                  <a:cubicBezTo>
                    <a:pt x="-107" y="196382"/>
                    <a:pt x="56501" y="253168"/>
                    <a:pt x="126441" y="253277"/>
                  </a:cubicBezTo>
                  <a:cubicBezTo>
                    <a:pt x="196364" y="253385"/>
                    <a:pt x="253144" y="196803"/>
                    <a:pt x="253277" y="126880"/>
                  </a:cubicBezTo>
                  <a:cubicBezTo>
                    <a:pt x="253387" y="56932"/>
                    <a:pt x="196783" y="133"/>
                    <a:pt x="126836" y="0"/>
                  </a:cubicBezTo>
                  <a:close/>
                  <a:moveTo>
                    <a:pt x="126485" y="85222"/>
                  </a:moveTo>
                  <a:cubicBezTo>
                    <a:pt x="100987" y="88752"/>
                    <a:pt x="88073" y="101272"/>
                    <a:pt x="85266" y="125214"/>
                  </a:cubicBezTo>
                  <a:cubicBezTo>
                    <a:pt x="83600" y="139377"/>
                    <a:pt x="76036" y="146393"/>
                    <a:pt x="63889" y="144946"/>
                  </a:cubicBezTo>
                  <a:cubicBezTo>
                    <a:pt x="52752" y="143718"/>
                    <a:pt x="46985" y="134970"/>
                    <a:pt x="48147" y="121114"/>
                  </a:cubicBezTo>
                  <a:cubicBezTo>
                    <a:pt x="49923" y="81649"/>
                    <a:pt x="84126" y="49090"/>
                    <a:pt x="122692" y="47950"/>
                  </a:cubicBezTo>
                  <a:cubicBezTo>
                    <a:pt x="135168" y="47577"/>
                    <a:pt x="143631" y="53453"/>
                    <a:pt x="144880" y="64153"/>
                  </a:cubicBezTo>
                  <a:cubicBezTo>
                    <a:pt x="146305" y="75269"/>
                    <a:pt x="139092" y="83468"/>
                    <a:pt x="126485" y="85222"/>
                  </a:cubicBezTo>
                  <a:close/>
                </a:path>
              </a:pathLst>
            </a:custGeom>
            <a:solidFill>
              <a:schemeClr val="dk1"/>
            </a:solidFill>
            <a:ln>
              <a:noFill/>
            </a:ln>
          </p:spPr>
          <p:txBody>
            <a:bodyPr anchorCtr="0" anchor="ctr" bIns="74250" lIns="148525" spcFirstLastPara="1" rIns="148525" wrap="square" tIns="74250">
              <a:noAutofit/>
            </a:bodyPr>
            <a:lstStyle/>
            <a:p>
              <a:pPr indent="0" lvl="0" marL="0" marR="0" rtl="0" algn="l">
                <a:spcBef>
                  <a:spcPts val="0"/>
                </a:spcBef>
                <a:spcAft>
                  <a:spcPts val="0"/>
                </a:spcAft>
                <a:buNone/>
              </a:pPr>
              <a:r>
                <a:t/>
              </a:r>
              <a:endParaRPr sz="2924">
                <a:solidFill>
                  <a:schemeClr val="dk1"/>
                </a:solidFill>
                <a:latin typeface="Arial"/>
                <a:ea typeface="Arial"/>
                <a:cs typeface="Arial"/>
                <a:sym typeface="Arial"/>
              </a:endParaRPr>
            </a:p>
          </p:txBody>
        </p:sp>
      </p:grpSp>
      <p:pic>
        <p:nvPicPr>
          <p:cNvPr id="295" name="Google Shape;295;p34" title="wtp-logo-white.png"/>
          <p:cNvPicPr preferRelativeResize="0"/>
          <p:nvPr/>
        </p:nvPicPr>
        <p:blipFill>
          <a:blip r:embed="rId4">
            <a:alphaModFix/>
          </a:blip>
          <a:stretch>
            <a:fillRect/>
          </a:stretch>
        </p:blipFill>
        <p:spPr>
          <a:xfrm>
            <a:off x="121150" y="169850"/>
            <a:ext cx="1592070" cy="3078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